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9" r:id="rId3"/>
    <p:sldId id="290" r:id="rId4"/>
    <p:sldId id="310" r:id="rId5"/>
    <p:sldId id="311" r:id="rId6"/>
    <p:sldId id="315" r:id="rId7"/>
    <p:sldId id="313" r:id="rId8"/>
    <p:sldId id="314" r:id="rId9"/>
    <p:sldId id="312" r:id="rId10"/>
    <p:sldId id="291" r:id="rId11"/>
    <p:sldId id="320" r:id="rId12"/>
    <p:sldId id="273" r:id="rId13"/>
    <p:sldId id="286" r:id="rId14"/>
    <p:sldId id="270" r:id="rId15"/>
    <p:sldId id="319" r:id="rId16"/>
    <p:sldId id="288" r:id="rId17"/>
    <p:sldId id="293" r:id="rId18"/>
    <p:sldId id="296" r:id="rId19"/>
    <p:sldId id="295" r:id="rId20"/>
    <p:sldId id="307" r:id="rId21"/>
    <p:sldId id="297" r:id="rId22"/>
    <p:sldId id="298" r:id="rId23"/>
    <p:sldId id="299" r:id="rId24"/>
    <p:sldId id="300" r:id="rId25"/>
    <p:sldId id="308" r:id="rId26"/>
    <p:sldId id="301" r:id="rId27"/>
    <p:sldId id="309" r:id="rId28"/>
    <p:sldId id="274" r:id="rId29"/>
    <p:sldId id="292" r:id="rId30"/>
    <p:sldId id="316" r:id="rId31"/>
    <p:sldId id="321" r:id="rId32"/>
    <p:sldId id="322" r:id="rId33"/>
    <p:sldId id="306" r:id="rId34"/>
    <p:sldId id="302" r:id="rId35"/>
    <p:sldId id="303" r:id="rId36"/>
    <p:sldId id="317" r:id="rId37"/>
    <p:sldId id="304" r:id="rId38"/>
    <p:sldId id="318" r:id="rId39"/>
    <p:sldId id="305" r:id="rId40"/>
    <p:sldId id="287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89"/>
    <a:srgbClr val="2EC4B6"/>
    <a:srgbClr val="EFEFEF"/>
    <a:srgbClr val="F7F7F7"/>
    <a:srgbClr val="FBA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3"/>
    <p:restoredTop sz="94682"/>
  </p:normalViewPr>
  <p:slideViewPr>
    <p:cSldViewPr snapToGrid="0" snapToObjects="1">
      <p:cViewPr varScale="1">
        <p:scale>
          <a:sx n="92" d="100"/>
          <a:sy n="92" d="100"/>
        </p:scale>
        <p:origin x="86" y="23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rial Black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rial Black" panose="020B0604020202020204" pitchFamily="34" charset="0"/>
              </a:defRPr>
            </a:lvl1pPr>
          </a:lstStyle>
          <a:p>
            <a:fld id="{F36B9064-C86E-B347-A7B9-02D74F174A1B}" type="datetimeFigureOut">
              <a:rPr lang="fr-FR" smtClean="0"/>
              <a:pPr/>
              <a:t>07/11/2025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rial Black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rial Black" panose="020B0604020202020204" pitchFamily="34" charset="0"/>
              </a:defRPr>
            </a:lvl1pPr>
          </a:lstStyle>
          <a:p>
            <a:fld id="{76214841-CA55-B847-9402-A579AD79D032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rial Black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0A055-9BF5-D143-8B33-A5600E8AE4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rgbClr val="FF8C89"/>
                </a:solidFill>
              </a:defRPr>
            </a:lvl1pPr>
          </a:lstStyle>
          <a:p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74D29-6C60-A743-A69F-EAEFEF445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0FE9F1-626F-E344-91A8-5B0A2154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27/04/2020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502CE1-6225-D243-A683-55214268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009A0D-D3BB-034E-A7CC-94CDDD8C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8F55-307F-204D-A54B-E7415D6D30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880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14712F-92F7-1F45-B5DB-3FCC8041A9AA}"/>
              </a:ext>
            </a:extLst>
          </p:cNvPr>
          <p:cNvSpPr/>
          <p:nvPr userDrawn="1"/>
        </p:nvSpPr>
        <p:spPr>
          <a:xfrm>
            <a:off x="0" y="0"/>
            <a:ext cx="12192000" cy="114300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Arial Regular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CF5BA9-00D8-844F-BFD9-05075280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>
              <a:defRPr sz="4400" b="1" i="0">
                <a:solidFill>
                  <a:srgbClr val="FF8C89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3DB445-3817-7541-A6E8-91301BD4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4859151"/>
          </a:xfrm>
        </p:spPr>
        <p:txBody>
          <a:bodyPr/>
          <a:lstStyle>
            <a:lvl1pPr>
              <a:defRPr b="0" i="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B85CF492-8A69-B542-82FB-80FA61F4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27/04/2020</a:t>
            </a: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29C02B77-2606-C046-824F-2FA195F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5763DF0-C304-9846-ADDB-2F0A9685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8F55-307F-204D-A54B-E7415D6D30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10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A58BFF-9847-D645-B46A-D4F37DB58B68}"/>
              </a:ext>
            </a:extLst>
          </p:cNvPr>
          <p:cNvSpPr/>
          <p:nvPr userDrawn="1"/>
        </p:nvSpPr>
        <p:spPr>
          <a:xfrm>
            <a:off x="0" y="-1"/>
            <a:ext cx="12192000" cy="458946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Arial Regular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1E1DFB-0BBD-5248-84D0-CA8A4C50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solidFill>
                  <a:srgbClr val="FF8C89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B56DB0-0426-E44E-8DB3-B34EC7989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4F909F-8C68-164B-8DE8-85EBB76D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B5E3F-9D89-E84B-BC86-36E01DDD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233C7-948F-0A40-A299-1DE6423B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8F55-307F-204D-A54B-E7415D6D30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7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0FB6D-0095-C846-9C70-7045D6693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17812"/>
            <a:ext cx="5181600" cy="4859151"/>
          </a:xfrm>
        </p:spPr>
        <p:txBody>
          <a:bodyPr/>
          <a:lstStyle>
            <a:lvl1pPr>
              <a:defRPr b="0" i="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4AF9B4-62A1-6C4F-BA64-9775E3E99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17812"/>
            <a:ext cx="5181600" cy="4859151"/>
          </a:xfrm>
        </p:spPr>
        <p:txBody>
          <a:bodyPr/>
          <a:lstStyle>
            <a:lvl1pPr>
              <a:defRPr b="0" i="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A0975E-F437-B24F-8161-B90C1EE8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27/04/2020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5C8BB3-85F9-1B48-9FFA-CC72C646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7A38F4-CDD6-2F4F-B18C-7B40E64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8F55-307F-204D-A54B-E7415D6D3027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593DC-5F66-AE4C-A45B-57CDA207EDFE}"/>
              </a:ext>
            </a:extLst>
          </p:cNvPr>
          <p:cNvSpPr/>
          <p:nvPr userDrawn="1"/>
        </p:nvSpPr>
        <p:spPr>
          <a:xfrm>
            <a:off x="0" y="0"/>
            <a:ext cx="12192000" cy="114300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Arial Regular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6533E4D-DCF4-4F42-90CA-C10BCCD2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3000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>
              <a:defRPr sz="4400" b="1" i="0">
                <a:solidFill>
                  <a:srgbClr val="FF8C89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0108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A9BE65-2BFE-A146-B2D7-C1EA9430D360}"/>
              </a:ext>
            </a:extLst>
          </p:cNvPr>
          <p:cNvSpPr/>
          <p:nvPr userDrawn="1"/>
        </p:nvSpPr>
        <p:spPr>
          <a:xfrm>
            <a:off x="0" y="-1"/>
            <a:ext cx="4772024" cy="160020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Arial Regular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283182-0E40-E149-918A-CCE554EC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3" y="0"/>
            <a:ext cx="4516531" cy="1600200"/>
          </a:xfrm>
        </p:spPr>
        <p:txBody>
          <a:bodyPr anchor="b"/>
          <a:lstStyle>
            <a:lvl1pPr>
              <a:defRPr sz="3200" b="1" i="0">
                <a:solidFill>
                  <a:srgbClr val="FF8C89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5B0D14-17E9-8D4A-BF17-939063CD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 b="0" i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F2AC38-F1F2-624F-9ECB-1303C211C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5494" y="1801906"/>
            <a:ext cx="4516531" cy="4067082"/>
          </a:xfrm>
        </p:spPr>
        <p:txBody>
          <a:bodyPr>
            <a:normAutofit/>
          </a:bodyPr>
          <a:lstStyle>
            <a:lvl1pPr marL="0" indent="0">
              <a:buNone/>
              <a:defRPr sz="24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4B5630-6F12-6F46-B702-4D05C37E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27/04/2020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25954C-C756-904D-AD8D-C8C3A5CF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7EF0E6-009E-2942-B927-1564AAFF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8F55-307F-204D-A54B-E7415D6D302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18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900671-BC81-D64A-979F-35B50CB4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D67F8-0B88-8D4D-8C96-EE749AEE6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31451E-0D93-2C40-B65A-63845AD50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27/04/2020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721750-3B41-3B45-88DD-BB6066AC2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r>
              <a:rPr lang="fr-FR" dirty="0"/>
              <a:t>Zensimu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6D1559-DFCB-1D4D-BF57-CFA2512BF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fld id="{97098F55-307F-204D-A54B-E7415D6D302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98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>
              <a:lumMod val="65000"/>
              <a:lumOff val="35000"/>
            </a:schemeClr>
          </a:solidFill>
          <a:latin typeface="Arial Bold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 Regular"/>
          <a:ea typeface="+mn-ea"/>
          <a:cs typeface="Arial Black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ensimu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radar.com/ps5-and-xbox-series-x-shortage-explained-why-its-so-hard-to-find-a-console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forbes.com/sites/brucelee/2020/03/06/how-covid-19-coronavirus-is-leading-to-toilet-paper-shortages/?sh=2f41e5de7a8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jpeg"/><Relationship Id="rId4" Type="http://schemas.openxmlformats.org/officeDocument/2006/relationships/hyperlink" Target="https://www.oecd.org/coronavirus/policy-responses/the-face-mask-global-value-chain-in-the-COVID-19-outbreak-evidence-and-policy-lessons-a4df866d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zensimu.com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246CF-F561-C84F-8F2D-EE49FF237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49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Supply</a:t>
            </a:r>
            <a:r>
              <a:rPr lang="fr-FR" dirty="0"/>
              <a:t> Chain collaboration</a:t>
            </a:r>
            <a:br>
              <a:rPr lang="fr-FR" dirty="0"/>
            </a:br>
            <a:r>
              <a:rPr lang="fr-FR" dirty="0"/>
              <a:t>Game training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BF88CD-3B9C-2C4F-8C2E-BBCE8F660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Zensimu</a:t>
            </a:r>
          </a:p>
          <a:p>
            <a:r>
              <a:rPr lang="fr-FR" b="1" dirty="0" err="1"/>
              <a:t>Estimated</a:t>
            </a:r>
            <a:r>
              <a:rPr lang="fr-FR" b="1" dirty="0"/>
              <a:t> duration: 1h-2h</a:t>
            </a:r>
          </a:p>
          <a:p>
            <a:endParaRPr lang="fr-FR" dirty="0"/>
          </a:p>
          <a:p>
            <a:r>
              <a:rPr lang="fr-FR" dirty="0">
                <a:solidFill>
                  <a:srgbClr val="2EC4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https://zensimu.com/</a:t>
            </a:r>
            <a:endParaRPr lang="fr-FR" dirty="0">
              <a:solidFill>
                <a:srgbClr val="2EC4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22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977A8-F249-014F-A61A-E623D42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Beer</a:t>
            </a:r>
            <a:r>
              <a:rPr lang="fr-FR" dirty="0"/>
              <a:t> Game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457325-2BA9-0649-86C8-CB0A1737C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Rules</a:t>
            </a:r>
            <a:r>
              <a:rPr lang="fr-FR" dirty="0"/>
              <a:t> and How to Play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C051C-AFCF-B741-9A88-08D67357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289699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 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7812"/>
            <a:ext cx="4588565" cy="454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 err="1"/>
              <a:t>What</a:t>
            </a:r>
            <a:r>
              <a:rPr lang="fr-FR" sz="2000" u="sng" dirty="0"/>
              <a:t> </a:t>
            </a:r>
            <a:r>
              <a:rPr lang="fr-FR" sz="2000" u="sng" dirty="0" err="1"/>
              <a:t>is</a:t>
            </a:r>
            <a:r>
              <a:rPr lang="fr-FR" sz="2000" u="sng" dirty="0"/>
              <a:t> </a:t>
            </a:r>
            <a:r>
              <a:rPr lang="fr-FR" sz="2000" u="sng" dirty="0" err="1"/>
              <a:t>is</a:t>
            </a:r>
            <a:r>
              <a:rPr lang="fr-FR" sz="2000" u="sng" dirty="0"/>
              <a:t>: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1800" dirty="0"/>
              <a:t>An </a:t>
            </a:r>
            <a:r>
              <a:rPr lang="fr-FR" sz="1800" b="1" dirty="0"/>
              <a:t>online </a:t>
            </a:r>
            <a:r>
              <a:rPr lang="fr-FR" sz="1800" b="1" dirty="0" err="1"/>
              <a:t>beer</a:t>
            </a:r>
            <a:r>
              <a:rPr lang="fr-FR" sz="1800" b="1" dirty="0"/>
              <a:t> simulation </a:t>
            </a:r>
            <a:r>
              <a:rPr lang="fr-FR" sz="1800" b="1" dirty="0" err="1"/>
              <a:t>game</a:t>
            </a:r>
            <a:r>
              <a:rPr lang="fr-FR" sz="1800" b="1" dirty="0"/>
              <a:t> </a:t>
            </a:r>
            <a:r>
              <a:rPr lang="fr-FR" sz="1800" dirty="0"/>
              <a:t>to </a:t>
            </a:r>
            <a:r>
              <a:rPr lang="fr-FR" sz="1800" dirty="0" err="1"/>
              <a:t>meet</a:t>
            </a:r>
            <a:r>
              <a:rPr lang="fr-FR" sz="1800" dirty="0"/>
              <a:t> a </a:t>
            </a:r>
            <a:r>
              <a:rPr lang="fr-FR" sz="1800" dirty="0" err="1"/>
              <a:t>wide</a:t>
            </a:r>
            <a:r>
              <a:rPr lang="fr-FR" sz="1800" dirty="0"/>
              <a:t> range of objectives —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reproducing</a:t>
            </a:r>
            <a:r>
              <a:rPr lang="fr-FR" sz="1800" dirty="0"/>
              <a:t> real challenges </a:t>
            </a:r>
            <a:r>
              <a:rPr lang="fr-FR" sz="1800" dirty="0" err="1"/>
              <a:t>within</a:t>
            </a:r>
            <a:r>
              <a:rPr lang="fr-FR" sz="1800" dirty="0"/>
              <a:t> </a:t>
            </a:r>
            <a:r>
              <a:rPr lang="fr-FR" sz="1800" dirty="0" err="1"/>
              <a:t>supply-chain</a:t>
            </a:r>
            <a:r>
              <a:rPr lang="fr-FR" sz="1800" dirty="0"/>
              <a:t> </a:t>
            </a:r>
            <a:r>
              <a:rPr lang="fr-FR" sz="1800" dirty="0" err="1"/>
              <a:t>processes</a:t>
            </a:r>
            <a:r>
              <a:rPr lang="fr-FR" sz="1800" dirty="0"/>
              <a:t> to </a:t>
            </a:r>
            <a:r>
              <a:rPr lang="fr-FR" sz="1800" dirty="0" err="1"/>
              <a:t>optimising</a:t>
            </a:r>
            <a:r>
              <a:rPr lang="fr-FR" sz="1800" dirty="0"/>
              <a:t> performance </a:t>
            </a:r>
            <a:r>
              <a:rPr lang="fr-FR" sz="1800" dirty="0" err="1"/>
              <a:t>through</a:t>
            </a:r>
            <a:r>
              <a:rPr lang="fr-FR" sz="1800" dirty="0"/>
              <a:t> a  fun and </a:t>
            </a:r>
            <a:r>
              <a:rPr lang="fr-FR" sz="1800" dirty="0" err="1"/>
              <a:t>engaging</a:t>
            </a:r>
            <a:r>
              <a:rPr lang="fr-FR" sz="1800" dirty="0"/>
              <a:t> </a:t>
            </a:r>
            <a:r>
              <a:rPr lang="fr-FR" sz="1800" dirty="0" err="1"/>
              <a:t>serious</a:t>
            </a:r>
            <a:r>
              <a:rPr lang="fr-FR" sz="1800" dirty="0"/>
              <a:t> </a:t>
            </a:r>
            <a:r>
              <a:rPr lang="fr-FR" sz="1800" dirty="0" err="1"/>
              <a:t>game</a:t>
            </a:r>
            <a:r>
              <a:rPr lang="fr-FR" sz="1800" dirty="0"/>
              <a:t> </a:t>
            </a:r>
            <a:r>
              <a:rPr lang="fr-FR" sz="1800" dirty="0" err="1"/>
              <a:t>experience</a:t>
            </a:r>
            <a:r>
              <a:rPr lang="fr-FR" sz="1800" dirty="0"/>
              <a:t>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82FC3AB-9BA0-3621-4217-5465CB6F6E72}"/>
              </a:ext>
            </a:extLst>
          </p:cNvPr>
          <p:cNvCxnSpPr/>
          <p:nvPr/>
        </p:nvCxnSpPr>
        <p:spPr>
          <a:xfrm>
            <a:off x="5824331" y="1556995"/>
            <a:ext cx="0" cy="4502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BB308D4-8553-5558-A344-6693C36734B8}"/>
              </a:ext>
            </a:extLst>
          </p:cNvPr>
          <p:cNvSpPr txBox="1">
            <a:spLocks/>
          </p:cNvSpPr>
          <p:nvPr/>
        </p:nvSpPr>
        <p:spPr>
          <a:xfrm>
            <a:off x="8062414" y="1288939"/>
            <a:ext cx="3233529" cy="454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u="sng" dirty="0" err="1"/>
              <a:t>What</a:t>
            </a:r>
            <a:r>
              <a:rPr lang="fr-FR" sz="2000" u="sng" dirty="0"/>
              <a:t> </a:t>
            </a:r>
            <a:r>
              <a:rPr lang="fr-FR" sz="2000" u="sng" dirty="0" err="1"/>
              <a:t>is</a:t>
            </a:r>
            <a:r>
              <a:rPr lang="fr-FR" sz="2000" u="sng" dirty="0"/>
              <a:t> </a:t>
            </a:r>
            <a:r>
              <a:rPr lang="fr-FR" sz="2000" u="sng" dirty="0" err="1"/>
              <a:t>is</a:t>
            </a:r>
            <a:r>
              <a:rPr lang="fr-FR" sz="2000" u="sng" dirty="0"/>
              <a:t> not: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A </a:t>
            </a:r>
            <a:r>
              <a:rPr lang="fr-FR" sz="2000" dirty="0" err="1"/>
              <a:t>beer</a:t>
            </a:r>
            <a:r>
              <a:rPr lang="fr-FR" sz="2000" dirty="0"/>
              <a:t> </a:t>
            </a:r>
            <a:r>
              <a:rPr lang="fr-FR" sz="2000" dirty="0" err="1"/>
              <a:t>drinking</a:t>
            </a:r>
            <a:r>
              <a:rPr lang="fr-FR" sz="2000" dirty="0"/>
              <a:t> </a:t>
            </a:r>
            <a:r>
              <a:rPr lang="fr-FR" sz="2000" dirty="0" err="1"/>
              <a:t>game</a:t>
            </a:r>
            <a:r>
              <a:rPr lang="fr-FR" sz="2000" dirty="0"/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3200" b="1" dirty="0"/>
              <a:t>SORRY</a:t>
            </a:r>
            <a:endParaRPr lang="fr-FR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5A1E9F1-DF0E-D7A0-8CAF-3BE1077419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097" y="3808208"/>
            <a:ext cx="3381082" cy="2548141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D8A0B34-66D4-D485-114C-97A2DEE5E279}"/>
              </a:ext>
            </a:extLst>
          </p:cNvPr>
          <p:cNvCxnSpPr>
            <a:cxnSpLocks/>
          </p:cNvCxnSpPr>
          <p:nvPr/>
        </p:nvCxnSpPr>
        <p:spPr>
          <a:xfrm>
            <a:off x="6298096" y="3808208"/>
            <a:ext cx="3381083" cy="25877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792AC79-869F-B481-45BE-0E0D3A8B9714}"/>
              </a:ext>
            </a:extLst>
          </p:cNvPr>
          <p:cNvCxnSpPr>
            <a:cxnSpLocks/>
          </p:cNvCxnSpPr>
          <p:nvPr/>
        </p:nvCxnSpPr>
        <p:spPr>
          <a:xfrm flipH="1">
            <a:off x="6298098" y="3808208"/>
            <a:ext cx="3381081" cy="25877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50B8C025-C2F2-2C4F-1D00-6B434F2207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18" y="3951162"/>
            <a:ext cx="2915590" cy="2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 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simulates</a:t>
            </a:r>
            <a:r>
              <a:rPr lang="fr-FR" dirty="0"/>
              <a:t> a </a:t>
            </a:r>
            <a:r>
              <a:rPr lang="fr-FR" dirty="0" err="1"/>
              <a:t>Beer</a:t>
            </a:r>
            <a:r>
              <a:rPr lang="fr-FR" dirty="0"/>
              <a:t> </a:t>
            </a:r>
            <a:r>
              <a:rPr lang="fr-FR" dirty="0" err="1"/>
              <a:t>supply-chain</a:t>
            </a:r>
            <a:r>
              <a:rPr lang="fr-FR" dirty="0"/>
              <a:t> </a:t>
            </a:r>
            <a:r>
              <a:rPr lang="fr-FR" dirty="0" err="1"/>
              <a:t>composed</a:t>
            </a:r>
            <a:r>
              <a:rPr lang="fr-FR" dirty="0"/>
              <a:t> of 4 stages.</a:t>
            </a:r>
          </a:p>
          <a:p>
            <a:pPr marL="0" indent="0">
              <a:buNone/>
            </a:pPr>
            <a:r>
              <a:rPr lang="fr-FR" sz="2000" dirty="0" err="1"/>
              <a:t>You’ll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playing</a:t>
            </a:r>
            <a:r>
              <a:rPr lang="fr-FR" sz="2000" dirty="0"/>
              <a:t> as one of </a:t>
            </a:r>
            <a:r>
              <a:rPr lang="fr-FR" sz="2000" dirty="0" err="1"/>
              <a:t>them</a:t>
            </a:r>
            <a:r>
              <a:rPr lang="fr-FR" sz="2000" dirty="0"/>
              <a:t> :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/>
              <a:t>The </a:t>
            </a:r>
            <a:r>
              <a:rPr lang="fr-FR" sz="2000" dirty="0" err="1"/>
              <a:t>game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played</a:t>
            </a:r>
            <a:r>
              <a:rPr lang="fr-FR" sz="2000" dirty="0"/>
              <a:t> in </a:t>
            </a:r>
            <a:r>
              <a:rPr lang="fr-FR" sz="2000" dirty="0" err="1"/>
              <a:t>several</a:t>
            </a:r>
            <a:r>
              <a:rPr lang="fr-FR" sz="2000" dirty="0"/>
              <a:t> </a:t>
            </a:r>
            <a:r>
              <a:rPr lang="fr-FR" sz="2000" dirty="0" err="1"/>
              <a:t>turns</a:t>
            </a:r>
            <a:r>
              <a:rPr lang="fr-FR" sz="2000" dirty="0"/>
              <a:t> (= </a:t>
            </a:r>
            <a:r>
              <a:rPr lang="fr-FR" sz="2000" dirty="0" err="1"/>
              <a:t>weeks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03560C-7A0C-C7B9-B1A5-EE9E23C6D2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221" y="2691716"/>
            <a:ext cx="9806147" cy="18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3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 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5188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 err="1"/>
              <a:t>Each</a:t>
            </a:r>
            <a:r>
              <a:rPr lang="fr-FR" u="sng" dirty="0"/>
              <a:t> stage :</a:t>
            </a:r>
          </a:p>
          <a:p>
            <a:r>
              <a:rPr lang="fr-FR" sz="1800" dirty="0"/>
              <a:t>Has </a:t>
            </a:r>
            <a:r>
              <a:rPr lang="fr-FR" sz="1800" dirty="0" err="1"/>
              <a:t>its</a:t>
            </a:r>
            <a:r>
              <a:rPr lang="fr-FR" sz="1800" dirty="0"/>
              <a:t> </a:t>
            </a:r>
            <a:r>
              <a:rPr lang="fr-FR" sz="1800" dirty="0" err="1"/>
              <a:t>own</a:t>
            </a:r>
            <a:r>
              <a:rPr lang="fr-FR" sz="1800" dirty="0"/>
              <a:t> stock of </a:t>
            </a:r>
            <a:r>
              <a:rPr lang="fr-FR" sz="1800" dirty="0" err="1"/>
              <a:t>beer</a:t>
            </a:r>
            <a:r>
              <a:rPr lang="fr-FR" sz="1800" dirty="0"/>
              <a:t> cases,</a:t>
            </a:r>
          </a:p>
          <a:p>
            <a:r>
              <a:rPr lang="fr-FR" sz="1800" dirty="0"/>
              <a:t>Has a supplier </a:t>
            </a:r>
            <a:r>
              <a:rPr lang="fr-FR" sz="1800" dirty="0" err="1"/>
              <a:t>from</a:t>
            </a:r>
            <a:r>
              <a:rPr lang="fr-FR" sz="1800" dirty="0"/>
              <a:t> </a:t>
            </a:r>
            <a:r>
              <a:rPr lang="fr-FR" sz="1800" dirty="0" err="1"/>
              <a:t>which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>
                <a:solidFill>
                  <a:srgbClr val="2EC4B6"/>
                </a:solidFill>
              </a:rPr>
              <a:t>receives</a:t>
            </a:r>
            <a:r>
              <a:rPr lang="fr-FR" sz="1800" dirty="0">
                <a:solidFill>
                  <a:srgbClr val="2EC4B6"/>
                </a:solidFill>
              </a:rPr>
              <a:t> </a:t>
            </a:r>
            <a:r>
              <a:rPr lang="fr-FR" sz="1800" dirty="0" err="1">
                <a:solidFill>
                  <a:srgbClr val="2EC4B6"/>
                </a:solidFill>
              </a:rPr>
              <a:t>beer</a:t>
            </a:r>
            <a:r>
              <a:rPr lang="fr-FR" sz="1800" dirty="0">
                <a:solidFill>
                  <a:srgbClr val="2EC4B6"/>
                </a:solidFill>
              </a:rPr>
              <a:t> cases </a:t>
            </a:r>
            <a:r>
              <a:rPr lang="fr-FR" sz="1800" dirty="0"/>
              <a:t>and to </a:t>
            </a:r>
            <a:r>
              <a:rPr lang="fr-FR" sz="1800" dirty="0" err="1"/>
              <a:t>which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places </a:t>
            </a:r>
            <a:r>
              <a:rPr lang="fr-FR" sz="1800" dirty="0" err="1"/>
              <a:t>orders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The </a:t>
            </a:r>
            <a:r>
              <a:rPr lang="fr-FR" sz="1800" dirty="0" err="1"/>
              <a:t>delivery</a:t>
            </a:r>
            <a:r>
              <a:rPr lang="fr-FR" sz="1800" dirty="0"/>
              <a:t> lead time </a:t>
            </a:r>
            <a:r>
              <a:rPr lang="fr-FR" sz="1800" dirty="0" err="1"/>
              <a:t>between</a:t>
            </a:r>
            <a:r>
              <a:rPr lang="fr-FR" sz="1800" dirty="0"/>
              <a:t> </a:t>
            </a:r>
            <a:r>
              <a:rPr lang="fr-FR" sz="1800" dirty="0" err="1"/>
              <a:t>each</a:t>
            </a:r>
            <a:r>
              <a:rPr lang="fr-FR" sz="1800" dirty="0"/>
              <a:t> stage </a:t>
            </a:r>
            <a:r>
              <a:rPr lang="fr-FR" sz="1800" dirty="0" err="1"/>
              <a:t>is</a:t>
            </a:r>
            <a:r>
              <a:rPr lang="fr-FR" sz="1800" dirty="0"/>
              <a:t> 3 </a:t>
            </a:r>
            <a:r>
              <a:rPr lang="fr-FR" sz="1800" dirty="0" err="1"/>
              <a:t>weeks</a:t>
            </a:r>
            <a:endParaRPr lang="fr-FR" sz="1800" dirty="0"/>
          </a:p>
          <a:p>
            <a:r>
              <a:rPr lang="fr-FR" sz="1800" dirty="0"/>
              <a:t>The manufacturer </a:t>
            </a:r>
            <a:r>
              <a:rPr lang="fr-FR" sz="1800" dirty="0" err="1"/>
              <a:t>doesn’t</a:t>
            </a:r>
            <a:r>
              <a:rPr lang="fr-FR" sz="1800" dirty="0"/>
              <a:t> have a supplier but </a:t>
            </a:r>
            <a:r>
              <a:rPr lang="fr-FR" sz="1800" dirty="0" err="1"/>
              <a:t>produces</a:t>
            </a:r>
            <a:r>
              <a:rPr lang="fr-FR" sz="1800" dirty="0"/>
              <a:t> new </a:t>
            </a:r>
            <a:r>
              <a:rPr lang="fr-FR" sz="1800" dirty="0" err="1"/>
              <a:t>beer</a:t>
            </a:r>
            <a:r>
              <a:rPr lang="fr-FR" sz="1800" dirty="0"/>
              <a:t> cases </a:t>
            </a:r>
            <a:r>
              <a:rPr lang="fr-FR" sz="1800" dirty="0" err="1"/>
              <a:t>with</a:t>
            </a:r>
            <a:r>
              <a:rPr lang="fr-FR" sz="1800" dirty="0"/>
              <a:t> 3 </a:t>
            </a:r>
            <a:r>
              <a:rPr lang="fr-FR" sz="1800" dirty="0" err="1"/>
              <a:t>weeks</a:t>
            </a:r>
            <a:r>
              <a:rPr lang="fr-FR" sz="1800" dirty="0"/>
              <a:t> lead time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8" name="Image 7" descr="Une image contenant capture d’écran, logo, Police, conception&#10;&#10;Description générée automatiquement">
            <a:extLst>
              <a:ext uri="{FF2B5EF4-FFF2-40B4-BE49-F238E27FC236}">
                <a16:creationId xmlns:a16="http://schemas.microsoft.com/office/drawing/2014/main" id="{76DEE698-6375-B957-4CC1-1C5FCC1690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331" y="3025575"/>
            <a:ext cx="9609230" cy="17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3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068A2-06FD-3C46-861F-2890FD3B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2B20C3-52F1-2B48-9EBA-D1CFBD41B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/>
              <a:t>The </a:t>
            </a:r>
            <a:r>
              <a:rPr lang="fr-FR" sz="2000" dirty="0" err="1"/>
              <a:t>game</a:t>
            </a:r>
            <a:r>
              <a:rPr lang="fr-FR" sz="2000" dirty="0"/>
              <a:t> </a:t>
            </a:r>
            <a:r>
              <a:rPr lang="fr-FR" sz="2000" dirty="0" err="1"/>
              <a:t>lasts</a:t>
            </a:r>
            <a:r>
              <a:rPr lang="fr-FR" sz="2000" dirty="0"/>
              <a:t> for an </a:t>
            </a:r>
            <a:r>
              <a:rPr lang="fr-FR" sz="2000" u="sng" dirty="0" err="1"/>
              <a:t>unknown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of </a:t>
            </a:r>
            <a:r>
              <a:rPr lang="fr-FR" sz="2000" dirty="0" err="1"/>
              <a:t>weeks</a:t>
            </a:r>
            <a:endParaRPr lang="fr-FR" sz="2000" dirty="0"/>
          </a:p>
          <a:p>
            <a:pPr marL="457200" indent="-457200">
              <a:buFont typeface="+mj-lt"/>
              <a:buAutoNum type="arabicPeriod"/>
            </a:pPr>
            <a:endParaRPr lang="fr-FR" sz="2800" dirty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/>
              <a:t>Fullfill</a:t>
            </a:r>
            <a:r>
              <a:rPr lang="fr-FR" sz="2800" dirty="0"/>
              <a:t>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client’s</a:t>
            </a:r>
            <a:r>
              <a:rPr lang="fr-FR" sz="2800" dirty="0"/>
              <a:t> </a:t>
            </a:r>
            <a:r>
              <a:rPr lang="fr-FR" sz="2800" dirty="0" err="1"/>
              <a:t>demand</a:t>
            </a:r>
            <a:r>
              <a:rPr lang="fr-FR" sz="2800" dirty="0"/>
              <a:t> </a:t>
            </a:r>
            <a:r>
              <a:rPr lang="fr-FR" sz="2800" dirty="0" err="1"/>
              <a:t>every</a:t>
            </a:r>
            <a:r>
              <a:rPr lang="fr-FR" sz="2800" dirty="0"/>
              <a:t> </a:t>
            </a:r>
            <a:r>
              <a:rPr lang="fr-FR" sz="2800" dirty="0" err="1"/>
              <a:t>week</a:t>
            </a:r>
            <a:endParaRPr lang="fr-FR" sz="2800" dirty="0"/>
          </a:p>
          <a:p>
            <a:pPr marL="457200" indent="-457200">
              <a:buFont typeface="+mj-lt"/>
              <a:buAutoNum type="arabicPeriod"/>
            </a:pPr>
            <a:endParaRPr lang="fr-FR" sz="1100" dirty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/>
              <a:t>Costs</a:t>
            </a:r>
            <a:r>
              <a:rPr lang="fr-FR" sz="2800" dirty="0"/>
              <a:t> </a:t>
            </a:r>
            <a:r>
              <a:rPr lang="fr-FR" sz="2800" dirty="0" err="1"/>
              <a:t>cumulate</a:t>
            </a:r>
            <a:r>
              <a:rPr lang="fr-FR" sz="2800" dirty="0"/>
              <a:t> </a:t>
            </a:r>
            <a:r>
              <a:rPr lang="fr-FR" sz="2800" dirty="0" err="1"/>
              <a:t>every</a:t>
            </a:r>
            <a:r>
              <a:rPr lang="fr-FR" sz="2800" dirty="0"/>
              <a:t> </a:t>
            </a:r>
            <a:r>
              <a:rPr lang="fr-FR" sz="2800" dirty="0" err="1"/>
              <a:t>week</a:t>
            </a:r>
            <a:r>
              <a:rPr lang="fr-FR" sz="2800" dirty="0"/>
              <a:t> :</a:t>
            </a:r>
          </a:p>
          <a:p>
            <a:pPr lvl="1"/>
            <a:r>
              <a:rPr lang="fr-FR" sz="2800" b="1" dirty="0">
                <a:latin typeface="Arial Regular"/>
                <a:cs typeface="Arial Black" panose="020B0604020202020204" pitchFamily="34" charset="0"/>
              </a:rPr>
              <a:t>Stock </a:t>
            </a:r>
            <a:r>
              <a:rPr lang="fr-FR" sz="2800" b="1" dirty="0" err="1">
                <a:latin typeface="Arial Regular"/>
                <a:cs typeface="Arial Black" panose="020B0604020202020204" pitchFamily="34" charset="0"/>
              </a:rPr>
              <a:t>cost</a:t>
            </a:r>
            <a:r>
              <a:rPr lang="fr-FR" sz="2800" b="1" dirty="0">
                <a:latin typeface="Arial Regular"/>
                <a:cs typeface="Arial Black" panose="020B0604020202020204" pitchFamily="34" charset="0"/>
              </a:rPr>
              <a:t> : +0.5$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</a:rPr>
              <a:t>/case/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</a:rPr>
              <a:t>week</a:t>
            </a:r>
            <a:endParaRPr lang="fr-FR" sz="2800" b="1" dirty="0">
              <a:solidFill>
                <a:schemeClr val="bg2">
                  <a:lumMod val="50000"/>
                </a:schemeClr>
              </a:solidFill>
              <a:latin typeface="Arial Regular"/>
              <a:cs typeface="Arial Black" panose="020B0604020202020204" pitchFamily="34" charset="0"/>
            </a:endParaRPr>
          </a:p>
          <a:p>
            <a:pPr lvl="1"/>
            <a:r>
              <a:rPr lang="fr-FR" sz="2800" b="1" dirty="0" err="1">
                <a:latin typeface="Arial Regular"/>
                <a:cs typeface="Arial Black" panose="020B0604020202020204" pitchFamily="34" charset="0"/>
              </a:rPr>
              <a:t>Backorder</a:t>
            </a:r>
            <a:r>
              <a:rPr lang="fr-FR" sz="2800" b="1" dirty="0">
                <a:latin typeface="Arial Regular"/>
                <a:cs typeface="Arial Black" panose="020B0604020202020204" pitchFamily="34" charset="0"/>
              </a:rPr>
              <a:t>* </a:t>
            </a:r>
            <a:r>
              <a:rPr lang="fr-FR" sz="2800" b="1" dirty="0" err="1">
                <a:latin typeface="Arial Regular"/>
                <a:cs typeface="Arial Black" panose="020B0604020202020204" pitchFamily="34" charset="0"/>
              </a:rPr>
              <a:t>cost</a:t>
            </a:r>
            <a:r>
              <a:rPr lang="fr-FR" sz="2800" b="1" dirty="0">
                <a:latin typeface="Arial Regular"/>
                <a:cs typeface="Arial Black" panose="020B0604020202020204" pitchFamily="34" charset="0"/>
              </a:rPr>
              <a:t> : +1$ 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</a:rPr>
              <a:t>/case/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</a:rPr>
              <a:t>week</a:t>
            </a:r>
            <a:endParaRPr lang="fr-FR" sz="2800" b="1" dirty="0">
              <a:solidFill>
                <a:schemeClr val="bg2">
                  <a:lumMod val="50000"/>
                </a:schemeClr>
              </a:solidFill>
              <a:latin typeface="Arial Regular"/>
              <a:cs typeface="Arial Black" panose="020B0604020202020204" pitchFamily="34" charset="0"/>
            </a:endParaRPr>
          </a:p>
          <a:p>
            <a:pPr marL="457200" lvl="1" indent="0">
              <a:buNone/>
            </a:pPr>
            <a:endParaRPr lang="fr-FR" sz="1200" b="1" dirty="0">
              <a:solidFill>
                <a:schemeClr val="bg2">
                  <a:lumMod val="50000"/>
                </a:schemeClr>
              </a:solidFill>
              <a:latin typeface="Arial Regular"/>
              <a:cs typeface="Arial Black" panose="020B060402020202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è"/>
            </a:pP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Try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to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keep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both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low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stock and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low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backorders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to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reduce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your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 </a:t>
            </a:r>
            <a:r>
              <a:rPr lang="fr-FR" sz="2800" b="1" dirty="0" err="1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costs</a:t>
            </a:r>
            <a:r>
              <a:rPr lang="fr-FR" sz="2800" b="1" dirty="0">
                <a:solidFill>
                  <a:schemeClr val="bg2">
                    <a:lumMod val="50000"/>
                  </a:schemeClr>
                </a:solidFill>
                <a:latin typeface="Arial Regular"/>
                <a:cs typeface="Arial Black" panose="020B0604020202020204" pitchFamily="34" charset="0"/>
                <a:sym typeface="Wingdings" pitchFamily="2" charset="2"/>
              </a:rPr>
              <a:t>!</a:t>
            </a:r>
          </a:p>
          <a:p>
            <a:pPr marL="457200" lvl="1" indent="0">
              <a:buNone/>
            </a:pPr>
            <a:endParaRPr lang="fr-FR" sz="3200" b="1" dirty="0">
              <a:latin typeface="Arial Regular"/>
              <a:cs typeface="Arial Black" panose="020B0604020202020204" pitchFamily="34" charset="0"/>
            </a:endParaRPr>
          </a:p>
          <a:p>
            <a:pPr marL="0" indent="0">
              <a:buNone/>
            </a:pPr>
            <a:r>
              <a:rPr lang="fr-FR" dirty="0"/>
              <a:t>*</a:t>
            </a:r>
            <a:r>
              <a:rPr lang="fr-FR" dirty="0" err="1"/>
              <a:t>Backorder</a:t>
            </a:r>
            <a:r>
              <a:rPr lang="fr-FR" dirty="0"/>
              <a:t> = </a:t>
            </a:r>
            <a:r>
              <a:rPr lang="fr-FR" dirty="0" err="1"/>
              <a:t>stockouts</a:t>
            </a:r>
            <a:r>
              <a:rPr lang="fr-FR" dirty="0"/>
              <a:t>, </a:t>
            </a:r>
            <a:r>
              <a:rPr lang="fr-FR" dirty="0" err="1"/>
              <a:t>late</a:t>
            </a:r>
            <a:r>
              <a:rPr lang="fr-FR" dirty="0"/>
              <a:t> </a:t>
            </a:r>
            <a:r>
              <a:rPr lang="fr-FR" dirty="0" err="1"/>
              <a:t>quantities</a:t>
            </a:r>
            <a:r>
              <a:rPr lang="fr-FR" dirty="0"/>
              <a:t> </a:t>
            </a:r>
            <a:r>
              <a:rPr lang="fr-FR" dirty="0" err="1"/>
              <a:t>waiting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fulfilled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8DD026-2BE1-634D-A47C-B58DDC11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171147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6" name="Beer Game Guide_ How to Play Zensimu's Beer Game - English.mp4">
            <a:hlinkClick r:id="" action="ppaction://media"/>
            <a:extLst>
              <a:ext uri="{FF2B5EF4-FFF2-40B4-BE49-F238E27FC236}">
                <a16:creationId xmlns:a16="http://schemas.microsoft.com/office/drawing/2014/main" id="{3E3DCBA6-FF70-29DE-DCA8-733C57D6D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184D8-54A1-2245-861E-0471CFFF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play</a:t>
            </a:r>
            <a:r>
              <a:rPr lang="fr-FR" dirty="0"/>
              <a:t>! Round 1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58214A-500B-7D4D-AD2C-A72F4575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52791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184D8-54A1-2245-861E-0471CFFF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Round 1 </a:t>
            </a:r>
            <a:r>
              <a:rPr lang="fr-FR" dirty="0" err="1"/>
              <a:t>Debriefing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58214A-500B-7D4D-AD2C-A72F4575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3394171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1038490" cy="4859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>
                <a:sym typeface="Wingdings" pitchFamily="2" charset="2"/>
              </a:rPr>
              <a:t> </a:t>
            </a:r>
            <a:r>
              <a:rPr lang="fr-FR" sz="3200" dirty="0" err="1"/>
              <a:t>Who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the </a:t>
            </a:r>
            <a:r>
              <a:rPr lang="fr-FR" sz="3200" dirty="0" err="1"/>
              <a:t>winning</a:t>
            </a:r>
            <a:r>
              <a:rPr lang="fr-FR" sz="3200" dirty="0"/>
              <a:t> SC ?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itchFamily="2" charset="2"/>
              <a:buChar char="è"/>
            </a:pPr>
            <a:r>
              <a:rPr lang="fr-FR" sz="3200" dirty="0"/>
              <a:t> </a:t>
            </a: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was</a:t>
            </a:r>
            <a:r>
              <a:rPr lang="fr-FR" sz="3200" dirty="0"/>
              <a:t> the main driver of </a:t>
            </a:r>
            <a:r>
              <a:rPr lang="fr-FR" sz="3200" dirty="0" err="1"/>
              <a:t>costs</a:t>
            </a:r>
            <a:r>
              <a:rPr lang="fr-FR" sz="3200" dirty="0"/>
              <a:t> ?</a:t>
            </a:r>
          </a:p>
          <a:p>
            <a:pPr>
              <a:buFont typeface="Wingdings" pitchFamily="2" charset="2"/>
              <a:buChar char="è"/>
            </a:pPr>
            <a:endParaRPr lang="fr-FR" sz="3200" dirty="0"/>
          </a:p>
          <a:p>
            <a:pPr>
              <a:buFont typeface="Wingdings" pitchFamily="2" charset="2"/>
              <a:buChar char="è"/>
            </a:pPr>
            <a:endParaRPr lang="fr-FR" sz="3200" dirty="0"/>
          </a:p>
          <a:p>
            <a:pPr>
              <a:buFont typeface="Wingdings" pitchFamily="2" charset="2"/>
              <a:buChar char="è"/>
            </a:pPr>
            <a:r>
              <a:rPr lang="fr-FR" sz="3200" dirty="0"/>
              <a:t> Can </a:t>
            </a:r>
            <a:r>
              <a:rPr lang="fr-FR" sz="3200" dirty="0" err="1"/>
              <a:t>you</a:t>
            </a:r>
            <a:r>
              <a:rPr lang="fr-FR" sz="3200" dirty="0"/>
              <a:t> </a:t>
            </a:r>
            <a:r>
              <a:rPr lang="fr-FR" sz="3200" dirty="0" err="1"/>
              <a:t>see</a:t>
            </a:r>
            <a:r>
              <a:rPr lang="fr-FR" sz="3200" dirty="0"/>
              <a:t> on the graphs </a:t>
            </a:r>
            <a:r>
              <a:rPr lang="fr-FR" sz="3200" dirty="0" err="1"/>
              <a:t>when</a:t>
            </a:r>
            <a:r>
              <a:rPr lang="fr-FR" sz="3200" dirty="0"/>
              <a:t> and </a:t>
            </a:r>
            <a:r>
              <a:rPr lang="fr-FR" sz="3200" dirty="0" err="1"/>
              <a:t>where</a:t>
            </a:r>
            <a:r>
              <a:rPr lang="fr-FR" sz="3200" dirty="0"/>
              <a:t> 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4164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4"/>
            <a:ext cx="10515600" cy="1143000"/>
          </a:xfrm>
        </p:spPr>
        <p:txBody>
          <a:bodyPr/>
          <a:lstStyle/>
          <a:p>
            <a:r>
              <a:rPr lang="fr-FR" dirty="0"/>
              <a:t>Global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3FEC18-0B72-5E40-A597-C898CD8956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9100" y="1974781"/>
            <a:ext cx="8671976" cy="3556022"/>
          </a:xfrm>
          <a:prstGeom prst="rect">
            <a:avLst/>
          </a:prstGeom>
          <a:ln>
            <a:solidFill>
              <a:srgbClr val="FF8C89"/>
            </a:solidFill>
          </a:ln>
        </p:spPr>
      </p:pic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FE0C5FE3-7ECE-8845-A11D-ECEBAAD109D7}"/>
              </a:ext>
            </a:extLst>
          </p:cNvPr>
          <p:cNvSpPr/>
          <p:nvPr/>
        </p:nvSpPr>
        <p:spPr>
          <a:xfrm rot="1885108">
            <a:off x="4904120" y="3947849"/>
            <a:ext cx="798787" cy="59908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 Regular"/>
            </a:endParaRP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1C4CF165-6C08-ED4D-AB06-6604B8B489D2}"/>
              </a:ext>
            </a:extLst>
          </p:cNvPr>
          <p:cNvSpPr/>
          <p:nvPr/>
        </p:nvSpPr>
        <p:spPr>
          <a:xfrm>
            <a:off x="7357526" y="2406448"/>
            <a:ext cx="798787" cy="59908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 Regula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B82CF4-4163-1E4E-8559-564FF23F82D3}"/>
              </a:ext>
            </a:extLst>
          </p:cNvPr>
          <p:cNvSpPr txBox="1"/>
          <p:nvPr/>
        </p:nvSpPr>
        <p:spPr>
          <a:xfrm>
            <a:off x="2913922" y="3616456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rial Regular"/>
              </a:rPr>
              <a:t>High </a:t>
            </a:r>
            <a:r>
              <a:rPr lang="fr-FR" sz="2000" dirty="0" err="1">
                <a:latin typeface="Arial Regular"/>
              </a:rPr>
              <a:t>backorders</a:t>
            </a:r>
            <a:endParaRPr lang="fr-FR" sz="2000" dirty="0">
              <a:latin typeface="Arial Regular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F61054-29AB-814F-B251-D8DC8BE10375}"/>
              </a:ext>
            </a:extLst>
          </p:cNvPr>
          <p:cNvSpPr txBox="1"/>
          <p:nvPr/>
        </p:nvSpPr>
        <p:spPr>
          <a:xfrm>
            <a:off x="5933738" y="2495066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rial Regular"/>
              </a:rPr>
              <a:t>High stock</a:t>
            </a:r>
          </a:p>
        </p:txBody>
      </p:sp>
    </p:spTree>
    <p:extLst>
      <p:ext uri="{BB962C8B-B14F-4D97-AF65-F5344CB8AC3E}">
        <p14:creationId xmlns:p14="http://schemas.microsoft.com/office/powerpoint/2010/main" val="234099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9" y="1317813"/>
            <a:ext cx="5697415" cy="3500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i="1" dirty="0"/>
              <a:t>Option 2</a:t>
            </a:r>
          </a:p>
          <a:p>
            <a:pPr marL="0" indent="0" algn="ctr">
              <a:buNone/>
            </a:pPr>
            <a:r>
              <a:rPr lang="fr-FR" sz="2000" u="sng" dirty="0" err="1"/>
              <a:t>Two</a:t>
            </a:r>
            <a:r>
              <a:rPr lang="fr-FR" sz="2000" u="sng" dirty="0"/>
              <a:t>-Rounds session – Total: </a:t>
            </a:r>
            <a:r>
              <a:rPr lang="fr-FR" sz="2000" b="1" u="sng" dirty="0"/>
              <a:t>1h30-2h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 err="1"/>
              <a:t>Supply</a:t>
            </a:r>
            <a:r>
              <a:rPr lang="fr-FR" sz="2000" dirty="0"/>
              <a:t> Chain basics (</a:t>
            </a:r>
            <a:r>
              <a:rPr lang="fr-FR" sz="2000" b="1" dirty="0"/>
              <a:t>5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Game introduction (</a:t>
            </a:r>
            <a:r>
              <a:rPr lang="fr-FR" sz="2000" b="1" dirty="0"/>
              <a:t>5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Round 1 (</a:t>
            </a:r>
            <a:r>
              <a:rPr lang="fr-FR" sz="2000" b="1" dirty="0"/>
              <a:t>30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 err="1"/>
              <a:t>Debriefing</a:t>
            </a:r>
            <a:r>
              <a:rPr lang="fr-FR" sz="2000" dirty="0"/>
              <a:t> and discussion (</a:t>
            </a:r>
            <a:r>
              <a:rPr lang="fr-FR" sz="2000" b="1" dirty="0"/>
              <a:t>20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Round 2 (</a:t>
            </a:r>
            <a:r>
              <a:rPr lang="fr-FR" sz="2000" b="1" dirty="0"/>
              <a:t>20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General </a:t>
            </a:r>
            <a:r>
              <a:rPr lang="fr-FR" sz="2000" dirty="0" err="1"/>
              <a:t>debrief</a:t>
            </a:r>
            <a:r>
              <a:rPr lang="fr-FR" sz="2000" dirty="0"/>
              <a:t> and discussion (</a:t>
            </a:r>
            <a:r>
              <a:rPr lang="fr-FR" sz="2000" b="1" dirty="0"/>
              <a:t>10 min</a:t>
            </a:r>
            <a:r>
              <a:rPr lang="fr-FR" sz="2000" dirty="0"/>
              <a:t>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66F730-74FC-BE47-9215-F12862C036AC}"/>
              </a:ext>
            </a:extLst>
          </p:cNvPr>
          <p:cNvSpPr txBox="1"/>
          <p:nvPr/>
        </p:nvSpPr>
        <p:spPr>
          <a:xfrm>
            <a:off x="1019907" y="4879022"/>
            <a:ext cx="9624646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have time,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for Option 2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reach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illustrating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how more communication and information sharing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modify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the slides to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and initiatives!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applied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contexts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as Agile IT, Lean Office,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4401DFD-92A9-9046-9272-6020246542CF}"/>
              </a:ext>
            </a:extLst>
          </p:cNvPr>
          <p:cNvSpPr txBox="1">
            <a:spLocks/>
          </p:cNvSpPr>
          <p:nvPr/>
        </p:nvSpPr>
        <p:spPr>
          <a:xfrm>
            <a:off x="293077" y="1317813"/>
            <a:ext cx="5638800" cy="3500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b="1" i="1" dirty="0"/>
              <a:t>Option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u="sng" dirty="0"/>
              <a:t>Single-Round session – Total</a:t>
            </a:r>
            <a:r>
              <a:rPr lang="fr-FR" sz="2000" u="sng"/>
              <a:t>: </a:t>
            </a:r>
            <a:r>
              <a:rPr lang="fr-FR" sz="2000" b="1" u="sng"/>
              <a:t>1h</a:t>
            </a:r>
            <a:endParaRPr lang="fr-FR" sz="2000" b="1" u="sng" dirty="0"/>
          </a:p>
          <a:p>
            <a:pPr marL="571500" indent="-571500">
              <a:buFont typeface="+mj-lt"/>
              <a:buAutoNum type="romanUcPeriod"/>
            </a:pPr>
            <a:r>
              <a:rPr lang="fr-FR" sz="2000" dirty="0" err="1"/>
              <a:t>Supply</a:t>
            </a:r>
            <a:r>
              <a:rPr lang="fr-FR" sz="2000" dirty="0"/>
              <a:t> Chain basics (</a:t>
            </a:r>
            <a:r>
              <a:rPr lang="fr-FR" sz="2000" b="1" dirty="0"/>
              <a:t>5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Game introduction (</a:t>
            </a:r>
            <a:r>
              <a:rPr lang="fr-FR" sz="2000" b="1" dirty="0"/>
              <a:t>5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/>
              <a:t>Round 1 (</a:t>
            </a:r>
            <a:r>
              <a:rPr lang="fr-FR" sz="2000" b="1" dirty="0"/>
              <a:t>30 min</a:t>
            </a:r>
            <a:r>
              <a:rPr lang="fr-FR" sz="2000" dirty="0"/>
              <a:t>)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 err="1"/>
              <a:t>Debriefing</a:t>
            </a:r>
            <a:r>
              <a:rPr lang="fr-FR" sz="2000" dirty="0"/>
              <a:t> and discussion (</a:t>
            </a:r>
            <a:r>
              <a:rPr lang="fr-FR" sz="2000" b="1" dirty="0"/>
              <a:t>20 min</a:t>
            </a:r>
            <a:r>
              <a:rPr lang="fr-FR" sz="2000" dirty="0"/>
              <a:t>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1989A0B-6C6D-8B46-8EA9-3E9A3754B0C3}"/>
              </a:ext>
            </a:extLst>
          </p:cNvPr>
          <p:cNvCxnSpPr/>
          <p:nvPr/>
        </p:nvCxnSpPr>
        <p:spPr>
          <a:xfrm>
            <a:off x="5709138" y="1512277"/>
            <a:ext cx="0" cy="3036277"/>
          </a:xfrm>
          <a:prstGeom prst="line">
            <a:avLst/>
          </a:prstGeom>
          <a:ln w="19050">
            <a:solidFill>
              <a:srgbClr val="FF8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5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8"/>
            <a:ext cx="10515600" cy="1143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229193" cy="554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i="1" dirty="0" err="1"/>
              <a:t>Orders</a:t>
            </a:r>
            <a:r>
              <a:rPr lang="fr-FR" sz="2800" i="1" dirty="0"/>
              <a:t> vs Final </a:t>
            </a:r>
            <a:r>
              <a:rPr lang="fr-FR" sz="2800" i="1" dirty="0" err="1"/>
              <a:t>Demand</a:t>
            </a:r>
            <a:r>
              <a:rPr lang="fr-FR" sz="2800" i="1" dirty="0"/>
              <a:t> :</a:t>
            </a:r>
          </a:p>
          <a:p>
            <a:pPr marL="0" indent="0">
              <a:buNone/>
            </a:pPr>
            <a:r>
              <a:rPr lang="fr-FR" b="1" dirty="0"/>
              <a:t>Question : </a:t>
            </a:r>
            <a:r>
              <a:rPr lang="en-US" dirty="0"/>
              <a:t>How do you compare the final demand (“sell-out”) with the Supply Chain orders?</a:t>
            </a:r>
            <a:endParaRPr lang="fr-FR" b="1" dirty="0"/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148E3F-395F-A849-B7F8-FEE99C472D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796" y="2691150"/>
            <a:ext cx="3714903" cy="3314277"/>
          </a:xfrm>
          <a:prstGeom prst="rect">
            <a:avLst/>
          </a:prstGeom>
          <a:ln>
            <a:solidFill>
              <a:srgbClr val="FF8C89"/>
            </a:solidFill>
          </a:ln>
        </p:spPr>
      </p:pic>
    </p:spTree>
    <p:extLst>
      <p:ext uri="{BB962C8B-B14F-4D97-AF65-F5344CB8AC3E}">
        <p14:creationId xmlns:p14="http://schemas.microsoft.com/office/powerpoint/2010/main" val="271827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1A9AA65-12CF-6845-A383-A2EDE257CC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796" y="2691150"/>
            <a:ext cx="3714903" cy="3314277"/>
          </a:xfrm>
          <a:prstGeom prst="rect">
            <a:avLst/>
          </a:prstGeom>
          <a:ln>
            <a:solidFill>
              <a:srgbClr val="FF8C89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8"/>
            <a:ext cx="10515600" cy="1143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229193" cy="554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i="1" dirty="0" err="1"/>
              <a:t>Orders</a:t>
            </a:r>
            <a:r>
              <a:rPr lang="fr-FR" sz="2800" i="1" dirty="0"/>
              <a:t> vs Final </a:t>
            </a:r>
            <a:r>
              <a:rPr lang="fr-FR" sz="2800" i="1" dirty="0" err="1"/>
              <a:t>Demand</a:t>
            </a:r>
            <a:r>
              <a:rPr lang="fr-FR" sz="2800" i="1" dirty="0"/>
              <a:t> :</a:t>
            </a:r>
          </a:p>
          <a:p>
            <a:pPr marL="0" indent="0">
              <a:buNone/>
            </a:pPr>
            <a:r>
              <a:rPr lang="fr-FR" b="1" dirty="0">
                <a:sym typeface="Wingdings" pitchFamily="2" charset="2"/>
              </a:rPr>
              <a:t> </a:t>
            </a:r>
            <a:r>
              <a:rPr lang="fr-FR" b="1" dirty="0" err="1"/>
              <a:t>Answer</a:t>
            </a:r>
            <a:r>
              <a:rPr lang="fr-FR" b="1" dirty="0"/>
              <a:t> : </a:t>
            </a:r>
            <a:r>
              <a:rPr lang="en-US" dirty="0"/>
              <a:t>Orders fluctuates a lot vs. the real demand. The variations increase as we go upstream to the manufacturer.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C7E675FA-8C32-ED43-A902-C2E891084702}"/>
              </a:ext>
            </a:extLst>
          </p:cNvPr>
          <p:cNvSpPr/>
          <p:nvPr/>
        </p:nvSpPr>
        <p:spPr>
          <a:xfrm>
            <a:off x="7413655" y="3523099"/>
            <a:ext cx="755698" cy="5667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 Regular"/>
            </a:endParaRP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27D4EB66-06DE-694B-BDC6-4E9F903F573C}"/>
              </a:ext>
            </a:extLst>
          </p:cNvPr>
          <p:cNvSpPr/>
          <p:nvPr/>
        </p:nvSpPr>
        <p:spPr>
          <a:xfrm>
            <a:off x="5149594" y="5405835"/>
            <a:ext cx="755698" cy="56677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 Regular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DC5420-E908-8743-B93F-F538160B7930}"/>
              </a:ext>
            </a:extLst>
          </p:cNvPr>
          <p:cNvSpPr txBox="1"/>
          <p:nvPr/>
        </p:nvSpPr>
        <p:spPr>
          <a:xfrm>
            <a:off x="1144084" y="5340687"/>
            <a:ext cx="3789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>
                <a:latin typeface="Arial Regular"/>
              </a:rPr>
              <a:t>Sell</a:t>
            </a:r>
            <a:r>
              <a:rPr lang="fr-FR" sz="2000" dirty="0">
                <a:latin typeface="Arial Regular"/>
              </a:rPr>
              <a:t>-out of 4 </a:t>
            </a:r>
            <a:r>
              <a:rPr lang="fr-FR" sz="2000" dirty="0" err="1">
                <a:latin typeface="Arial Regular"/>
              </a:rPr>
              <a:t>pcs</a:t>
            </a:r>
            <a:r>
              <a:rPr lang="fr-FR" sz="2000" dirty="0">
                <a:latin typeface="Arial Regular"/>
              </a:rPr>
              <a:t>/</a:t>
            </a:r>
            <a:r>
              <a:rPr lang="fr-FR" sz="2000" dirty="0" err="1">
                <a:latin typeface="Arial Regular"/>
              </a:rPr>
              <a:t>week</a:t>
            </a:r>
            <a:r>
              <a:rPr lang="fr-FR" sz="2000" dirty="0">
                <a:latin typeface="Arial Regular"/>
              </a:rPr>
              <a:t> for the first 4 </a:t>
            </a:r>
            <a:r>
              <a:rPr lang="fr-FR" sz="2000" dirty="0" err="1">
                <a:latin typeface="Arial Regular"/>
              </a:rPr>
              <a:t>weeks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then</a:t>
            </a:r>
            <a:r>
              <a:rPr lang="fr-FR" sz="2000" dirty="0">
                <a:latin typeface="Arial Regular"/>
              </a:rPr>
              <a:t> 8 </a:t>
            </a:r>
            <a:r>
              <a:rPr lang="fr-FR" sz="2000" dirty="0" err="1">
                <a:latin typeface="Arial Regular"/>
              </a:rPr>
              <a:t>pcs</a:t>
            </a:r>
            <a:endParaRPr lang="fr-FR" sz="2000" dirty="0">
              <a:latin typeface="Arial Regular"/>
            </a:endParaRPr>
          </a:p>
          <a:p>
            <a:pPr algn="r"/>
            <a:r>
              <a:rPr lang="fr-FR" sz="2000" dirty="0">
                <a:latin typeface="Arial Regular"/>
                <a:sym typeface="Wingdings" pitchFamily="2" charset="2"/>
              </a:rPr>
              <a:t>(</a:t>
            </a:r>
            <a:r>
              <a:rPr lang="fr-FR" sz="2000" dirty="0" err="1">
                <a:latin typeface="Arial Regular"/>
                <a:sym typeface="Wingdings" pitchFamily="2" charset="2"/>
              </a:rPr>
              <a:t>Quite</a:t>
            </a:r>
            <a:r>
              <a:rPr lang="fr-FR" sz="2000" dirty="0">
                <a:latin typeface="Arial Regular"/>
                <a:sym typeface="Wingdings" pitchFamily="2" charset="2"/>
              </a:rPr>
              <a:t> flat)</a:t>
            </a:r>
            <a:endParaRPr lang="fr-FR" sz="2000" dirty="0">
              <a:latin typeface="Arial Regular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520922-96CB-C744-9E20-75898A141385}"/>
              </a:ext>
            </a:extLst>
          </p:cNvPr>
          <p:cNvSpPr txBox="1"/>
          <p:nvPr/>
        </p:nvSpPr>
        <p:spPr>
          <a:xfrm rot="21260727">
            <a:off x="1167713" y="3647099"/>
            <a:ext cx="337540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No </a:t>
            </a:r>
            <a:r>
              <a:rPr lang="fr-FR" dirty="0" err="1">
                <a:latin typeface="Arial Regular"/>
              </a:rPr>
              <a:t>coherence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with</a:t>
            </a:r>
            <a:r>
              <a:rPr lang="fr-FR" dirty="0">
                <a:latin typeface="Arial Regular"/>
              </a:rPr>
              <a:t> the </a:t>
            </a:r>
            <a:r>
              <a:rPr lang="fr-FR" dirty="0" err="1">
                <a:latin typeface="Arial Regular"/>
              </a:rPr>
              <a:t>actual</a:t>
            </a:r>
            <a:r>
              <a:rPr lang="fr-FR" dirty="0">
                <a:latin typeface="Arial Regular"/>
              </a:rPr>
              <a:t> final </a:t>
            </a:r>
            <a:r>
              <a:rPr lang="fr-FR" dirty="0" err="1">
                <a:latin typeface="Arial Regular"/>
              </a:rPr>
              <a:t>demand</a:t>
            </a:r>
            <a:r>
              <a:rPr lang="fr-FR" dirty="0">
                <a:latin typeface="Arial Regular"/>
              </a:rPr>
              <a:t> profile</a:t>
            </a:r>
          </a:p>
        </p:txBody>
      </p:sp>
    </p:spTree>
    <p:extLst>
      <p:ext uri="{BB962C8B-B14F-4D97-AF65-F5344CB8AC3E}">
        <p14:creationId xmlns:p14="http://schemas.microsoft.com/office/powerpoint/2010/main" val="881738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3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229193" cy="554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i="1" dirty="0"/>
              <a:t>Stock/</a:t>
            </a:r>
            <a:r>
              <a:rPr lang="fr-FR" sz="2800" i="1" dirty="0" err="1"/>
              <a:t>Backorders</a:t>
            </a:r>
            <a:r>
              <a:rPr lang="fr-FR" sz="2800" i="1" dirty="0"/>
              <a:t> vs Final </a:t>
            </a:r>
            <a:r>
              <a:rPr lang="fr-FR" sz="2800" i="1" dirty="0" err="1"/>
              <a:t>Demand</a:t>
            </a:r>
            <a:r>
              <a:rPr lang="fr-FR" sz="2800" i="1" dirty="0"/>
              <a:t> :</a:t>
            </a:r>
          </a:p>
          <a:p>
            <a:pPr marL="0" indent="0">
              <a:buNone/>
            </a:pPr>
            <a:r>
              <a:rPr lang="fr-FR" b="1" dirty="0"/>
              <a:t>Question : </a:t>
            </a:r>
            <a:r>
              <a:rPr lang="en-US" dirty="0"/>
              <a:t>How do you compare the stock profile of the SC stages ?</a:t>
            </a:r>
            <a:endParaRPr lang="fr-FR" sz="2800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b="1" dirty="0" err="1"/>
              <a:t>Answer</a:t>
            </a:r>
            <a:r>
              <a:rPr lang="fr-FR" b="1" dirty="0"/>
              <a:t> : </a:t>
            </a:r>
            <a:r>
              <a:rPr lang="en-US" dirty="0"/>
              <a:t>Stages alternate between phases of </a:t>
            </a:r>
            <a:r>
              <a:rPr lang="en-US" b="1" dirty="0"/>
              <a:t>out-of-stock</a:t>
            </a:r>
            <a:r>
              <a:rPr lang="en-US" dirty="0"/>
              <a:t> and </a:t>
            </a:r>
            <a:r>
              <a:rPr lang="en-US" b="1" dirty="0"/>
              <a:t>over-stock</a:t>
            </a:r>
            <a:r>
              <a:rPr lang="en-US" dirty="0"/>
              <a:t> at different moments during the game.</a:t>
            </a:r>
          </a:p>
          <a:p>
            <a:pPr marL="0" indent="0">
              <a:buNone/>
            </a:pPr>
            <a:r>
              <a:rPr lang="en-US" dirty="0"/>
              <a:t>This variation increases as we go up the chain to the manufacturer.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E21A80-F318-1049-8FEC-813EA89620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760" y="2255197"/>
            <a:ext cx="3357123" cy="30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3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9D3FB7-E22D-2E4B-8927-DF950BDDDF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22" y="1195212"/>
            <a:ext cx="11941098" cy="4018553"/>
          </a:xfrm>
          <a:prstGeom prst="rect">
            <a:avLst/>
          </a:prstGeom>
          <a:ln>
            <a:solidFill>
              <a:srgbClr val="FF8C89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852FC44-6AD3-FC46-9582-120DE42C9D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4522" y="4867012"/>
            <a:ext cx="2522049" cy="1857112"/>
          </a:xfrm>
          <a:prstGeom prst="rect">
            <a:avLst/>
          </a:prstGeom>
          <a:ln>
            <a:solidFill>
              <a:srgbClr val="FF8C89"/>
            </a:solidFill>
          </a:ln>
        </p:spPr>
      </p:pic>
    </p:spTree>
    <p:extLst>
      <p:ext uri="{BB962C8B-B14F-4D97-AF65-F5344CB8AC3E}">
        <p14:creationId xmlns:p14="http://schemas.microsoft.com/office/powerpoint/2010/main" val="94193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: Discussion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3"/>
            <a:ext cx="10229193" cy="389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Question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led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to </a:t>
            </a:r>
            <a:r>
              <a:rPr lang="fr-FR" sz="3200" dirty="0" err="1"/>
              <a:t>order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these</a:t>
            </a:r>
            <a:r>
              <a:rPr lang="fr-FR" sz="3200" dirty="0"/>
              <a:t> high variations ?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Did</a:t>
            </a:r>
            <a:r>
              <a:rPr lang="fr-FR" sz="3200" dirty="0"/>
              <a:t> </a:t>
            </a:r>
            <a:r>
              <a:rPr lang="fr-FR" sz="3200" dirty="0" err="1"/>
              <a:t>you</a:t>
            </a:r>
            <a:r>
              <a:rPr lang="fr-FR" sz="3200" dirty="0"/>
              <a:t> have a </a:t>
            </a:r>
            <a:r>
              <a:rPr lang="fr-FR" sz="3200" dirty="0" err="1"/>
              <a:t>specific</a:t>
            </a:r>
            <a:r>
              <a:rPr lang="fr-FR" sz="3200" dirty="0"/>
              <a:t> </a:t>
            </a:r>
            <a:r>
              <a:rPr lang="fr-FR" sz="3200" dirty="0" err="1"/>
              <a:t>stategy</a:t>
            </a:r>
            <a:r>
              <a:rPr lang="fr-F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39840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: Discussion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02CC79-6803-D541-B5BE-C972E6F1155C}"/>
              </a:ext>
            </a:extLst>
          </p:cNvPr>
          <p:cNvSpPr txBox="1"/>
          <p:nvPr/>
        </p:nvSpPr>
        <p:spPr>
          <a:xfrm>
            <a:off x="1005468" y="1899138"/>
            <a:ext cx="2819400" cy="646331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didn’t</a:t>
            </a:r>
            <a:r>
              <a:rPr lang="fr-FR" dirty="0">
                <a:latin typeface="Arial Regular"/>
              </a:rPr>
              <a:t> have </a:t>
            </a:r>
            <a:r>
              <a:rPr lang="fr-FR" dirty="0" err="1">
                <a:latin typeface="Arial Regular"/>
              </a:rPr>
              <a:t>visibility</a:t>
            </a:r>
            <a:r>
              <a:rPr lang="fr-FR" dirty="0">
                <a:latin typeface="Arial Regular"/>
              </a:rPr>
              <a:t> on the future </a:t>
            </a:r>
            <a:r>
              <a:rPr lang="fr-FR" dirty="0" err="1">
                <a:latin typeface="Arial Regular"/>
              </a:rPr>
              <a:t>demand</a:t>
            </a:r>
            <a:r>
              <a:rPr lang="fr-FR" dirty="0">
                <a:latin typeface="Arial Regular"/>
              </a:rPr>
              <a:t> »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DDE92A-799E-E344-8FB2-41A2E9D675D4}"/>
              </a:ext>
            </a:extLst>
          </p:cNvPr>
          <p:cNvSpPr txBox="1"/>
          <p:nvPr/>
        </p:nvSpPr>
        <p:spPr>
          <a:xfrm>
            <a:off x="4715106" y="1910289"/>
            <a:ext cx="2819400" cy="646331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ordered</a:t>
            </a:r>
            <a:r>
              <a:rPr lang="fr-FR" dirty="0">
                <a:latin typeface="Arial Regular"/>
              </a:rPr>
              <a:t> more to </a:t>
            </a:r>
            <a:r>
              <a:rPr lang="fr-FR" dirty="0" err="1">
                <a:latin typeface="Arial Regular"/>
              </a:rPr>
              <a:t>keep</a:t>
            </a:r>
            <a:r>
              <a:rPr lang="fr-FR" dirty="0">
                <a:latin typeface="Arial Regular"/>
              </a:rPr>
              <a:t> a </a:t>
            </a:r>
            <a:r>
              <a:rPr lang="fr-FR" dirty="0" err="1">
                <a:latin typeface="Arial Regular"/>
              </a:rPr>
              <a:t>safety</a:t>
            </a:r>
            <a:r>
              <a:rPr lang="fr-FR" dirty="0">
                <a:latin typeface="Arial Regular"/>
              </a:rPr>
              <a:t> stock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F956F3-4E57-C64C-94D8-06184C6A2F43}"/>
              </a:ext>
            </a:extLst>
          </p:cNvPr>
          <p:cNvSpPr txBox="1"/>
          <p:nvPr/>
        </p:nvSpPr>
        <p:spPr>
          <a:xfrm>
            <a:off x="8424745" y="1899138"/>
            <a:ext cx="2819400" cy="92333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</a:t>
            </a:r>
            <a:r>
              <a:rPr lang="fr-FR" dirty="0" err="1">
                <a:latin typeface="Arial Regular"/>
              </a:rPr>
              <a:t>My</a:t>
            </a:r>
            <a:r>
              <a:rPr lang="fr-FR" dirty="0">
                <a:latin typeface="Arial Regular"/>
              </a:rPr>
              <a:t> supplier </a:t>
            </a:r>
            <a:r>
              <a:rPr lang="fr-FR" dirty="0" err="1">
                <a:latin typeface="Arial Regular"/>
              </a:rPr>
              <a:t>wouldn’t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deliver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so</a:t>
            </a:r>
            <a:r>
              <a:rPr lang="fr-FR" dirty="0">
                <a:latin typeface="Arial Regular"/>
              </a:rPr>
              <a:t> I </a:t>
            </a:r>
            <a:r>
              <a:rPr lang="fr-FR" dirty="0" err="1">
                <a:latin typeface="Arial Regular"/>
              </a:rPr>
              <a:t>increased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my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orders</a:t>
            </a:r>
            <a:r>
              <a:rPr lang="fr-FR" dirty="0">
                <a:latin typeface="Arial Regular"/>
              </a:rPr>
              <a:t>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4B3119-A986-0445-9F2E-F30A50346D60}"/>
              </a:ext>
            </a:extLst>
          </p:cNvPr>
          <p:cNvSpPr txBox="1"/>
          <p:nvPr/>
        </p:nvSpPr>
        <p:spPr>
          <a:xfrm>
            <a:off x="1005468" y="3160037"/>
            <a:ext cx="2819400" cy="646331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was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afraid</a:t>
            </a:r>
            <a:r>
              <a:rPr lang="fr-FR" dirty="0">
                <a:latin typeface="Arial Regular"/>
              </a:rPr>
              <a:t> I </a:t>
            </a:r>
            <a:r>
              <a:rPr lang="fr-FR" dirty="0" err="1">
                <a:latin typeface="Arial Regular"/>
              </a:rPr>
              <a:t>wouldn’t</a:t>
            </a:r>
            <a:r>
              <a:rPr lang="fr-FR" dirty="0">
                <a:latin typeface="Arial Regular"/>
              </a:rPr>
              <a:t> have </a:t>
            </a:r>
            <a:r>
              <a:rPr lang="fr-FR" dirty="0" err="1">
                <a:latin typeface="Arial Regular"/>
              </a:rPr>
              <a:t>enough</a:t>
            </a:r>
            <a:r>
              <a:rPr lang="fr-FR" dirty="0">
                <a:latin typeface="Arial Regular"/>
              </a:rPr>
              <a:t> stock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2FE6A5-26D7-5742-ABC0-6CE5710E6CE6}"/>
              </a:ext>
            </a:extLst>
          </p:cNvPr>
          <p:cNvSpPr txBox="1"/>
          <p:nvPr/>
        </p:nvSpPr>
        <p:spPr>
          <a:xfrm>
            <a:off x="4715106" y="4487842"/>
            <a:ext cx="2819400" cy="646331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tried</a:t>
            </a:r>
            <a:r>
              <a:rPr lang="fr-FR" dirty="0">
                <a:latin typeface="Arial Regular"/>
              </a:rPr>
              <a:t> to </a:t>
            </a:r>
            <a:r>
              <a:rPr lang="fr-FR" dirty="0" err="1">
                <a:latin typeface="Arial Regular"/>
              </a:rPr>
              <a:t>optimize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my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own</a:t>
            </a:r>
            <a:r>
              <a:rPr lang="fr-FR" dirty="0">
                <a:latin typeface="Arial Regular"/>
              </a:rPr>
              <a:t> stock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BCCF9C-7C79-2945-B755-D529FD090DB1}"/>
              </a:ext>
            </a:extLst>
          </p:cNvPr>
          <p:cNvSpPr txBox="1"/>
          <p:nvPr/>
        </p:nvSpPr>
        <p:spPr>
          <a:xfrm>
            <a:off x="8424744" y="4487842"/>
            <a:ext cx="2819400" cy="92333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lost</a:t>
            </a:r>
            <a:r>
              <a:rPr lang="fr-FR" dirty="0">
                <a:latin typeface="Arial Regular"/>
              </a:rPr>
              <a:t> count of how </a:t>
            </a:r>
            <a:r>
              <a:rPr lang="fr-FR" dirty="0" err="1">
                <a:latin typeface="Arial Regular"/>
              </a:rPr>
              <a:t>much</a:t>
            </a:r>
            <a:r>
              <a:rPr lang="fr-FR" dirty="0">
                <a:latin typeface="Arial Regular"/>
              </a:rPr>
              <a:t> I </a:t>
            </a:r>
            <a:r>
              <a:rPr lang="fr-FR" dirty="0" err="1">
                <a:latin typeface="Arial Regular"/>
              </a:rPr>
              <a:t>had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ordered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before</a:t>
            </a:r>
            <a:r>
              <a:rPr lang="fr-FR" dirty="0">
                <a:latin typeface="Arial Regular"/>
              </a:rPr>
              <a:t>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C5102E-3DE4-194C-BFC0-740F21164F6A}"/>
              </a:ext>
            </a:extLst>
          </p:cNvPr>
          <p:cNvSpPr txBox="1"/>
          <p:nvPr/>
        </p:nvSpPr>
        <p:spPr>
          <a:xfrm>
            <a:off x="1005468" y="4487842"/>
            <a:ext cx="2819400" cy="92333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The Lead Time </a:t>
            </a:r>
            <a:r>
              <a:rPr lang="fr-FR" dirty="0" err="1">
                <a:latin typeface="Arial Regular"/>
              </a:rPr>
              <a:t>didn’t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allow</a:t>
            </a:r>
            <a:r>
              <a:rPr lang="fr-FR" dirty="0">
                <a:latin typeface="Arial Regular"/>
              </a:rPr>
              <a:t> me to </a:t>
            </a:r>
            <a:r>
              <a:rPr lang="fr-FR" dirty="0" err="1">
                <a:latin typeface="Arial Regular"/>
              </a:rPr>
              <a:t>react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quickly</a:t>
            </a:r>
            <a:r>
              <a:rPr lang="fr-FR" dirty="0">
                <a:latin typeface="Arial Regular"/>
              </a:rPr>
              <a:t>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3BC49A-22AE-9445-98C1-8F5202F66F81}"/>
              </a:ext>
            </a:extLst>
          </p:cNvPr>
          <p:cNvSpPr txBox="1"/>
          <p:nvPr/>
        </p:nvSpPr>
        <p:spPr>
          <a:xfrm>
            <a:off x="4715106" y="3154165"/>
            <a:ext cx="2819400" cy="923330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I </a:t>
            </a:r>
            <a:r>
              <a:rPr lang="fr-FR" dirty="0" err="1">
                <a:latin typeface="Arial Regular"/>
              </a:rPr>
              <a:t>started</a:t>
            </a:r>
            <a:r>
              <a:rPr lang="fr-FR" dirty="0">
                <a:latin typeface="Arial Regular"/>
              </a:rPr>
              <a:t> to have </a:t>
            </a:r>
            <a:r>
              <a:rPr lang="fr-FR" dirty="0" err="1">
                <a:latin typeface="Arial Regular"/>
              </a:rPr>
              <a:t>backorders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so</a:t>
            </a:r>
            <a:r>
              <a:rPr lang="fr-FR" dirty="0">
                <a:latin typeface="Arial Regular"/>
              </a:rPr>
              <a:t> I </a:t>
            </a:r>
            <a:r>
              <a:rPr lang="fr-FR" dirty="0" err="1">
                <a:latin typeface="Arial Regular"/>
              </a:rPr>
              <a:t>increased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my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orders</a:t>
            </a:r>
            <a:r>
              <a:rPr lang="fr-FR" dirty="0">
                <a:latin typeface="Arial Regular"/>
              </a:rPr>
              <a:t> to </a:t>
            </a:r>
            <a:r>
              <a:rPr lang="fr-FR" dirty="0" err="1">
                <a:latin typeface="Arial Regular"/>
              </a:rPr>
              <a:t>be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safe</a:t>
            </a:r>
            <a:r>
              <a:rPr lang="fr-FR" dirty="0">
                <a:latin typeface="Arial Regular"/>
              </a:rPr>
              <a:t> 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43F9CA1-2107-1F4B-B7EA-7203B30C1FB5}"/>
              </a:ext>
            </a:extLst>
          </p:cNvPr>
          <p:cNvSpPr txBox="1"/>
          <p:nvPr/>
        </p:nvSpPr>
        <p:spPr>
          <a:xfrm>
            <a:off x="8424744" y="3160037"/>
            <a:ext cx="2819400" cy="646331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latin typeface="Arial Regular"/>
              </a:rPr>
              <a:t>« </a:t>
            </a:r>
            <a:r>
              <a:rPr lang="fr-FR" dirty="0" err="1">
                <a:latin typeface="Arial Regular"/>
              </a:rPr>
              <a:t>My</a:t>
            </a:r>
            <a:r>
              <a:rPr lang="fr-FR" dirty="0">
                <a:latin typeface="Arial Regular"/>
              </a:rPr>
              <a:t> client </a:t>
            </a:r>
            <a:r>
              <a:rPr lang="fr-FR" dirty="0" err="1">
                <a:latin typeface="Arial Regular"/>
              </a:rPr>
              <a:t>suddenly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increased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his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orders</a:t>
            </a:r>
            <a:r>
              <a:rPr lang="fr-FR" dirty="0">
                <a:latin typeface="Arial Regular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41264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4300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799C8A-5FEC-1B4A-A2B8-C6C31413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7813"/>
            <a:ext cx="7601607" cy="5183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Example</a:t>
            </a:r>
            <a:r>
              <a:rPr lang="fr-FR" b="1" dirty="0"/>
              <a:t> of </a:t>
            </a:r>
            <a:r>
              <a:rPr lang="fr-FR" b="1" dirty="0" err="1"/>
              <a:t>shortages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can</a:t>
            </a:r>
            <a:r>
              <a:rPr lang="fr-FR" b="1" dirty="0"/>
              <a:t> </a:t>
            </a:r>
            <a:r>
              <a:rPr lang="fr-FR" b="1" dirty="0" err="1"/>
              <a:t>link</a:t>
            </a:r>
            <a:r>
              <a:rPr lang="fr-FR" b="1" dirty="0"/>
              <a:t> to a </a:t>
            </a:r>
            <a:r>
              <a:rPr lang="fr-FR" b="1" dirty="0" err="1"/>
              <a:t>bullwhip</a:t>
            </a:r>
            <a:r>
              <a:rPr lang="fr-FR" b="1" dirty="0"/>
              <a:t> </a:t>
            </a:r>
            <a:r>
              <a:rPr lang="fr-FR" b="1" dirty="0" err="1"/>
              <a:t>effect</a:t>
            </a:r>
            <a:r>
              <a:rPr lang="fr-FR" b="1" dirty="0"/>
              <a:t> </a:t>
            </a:r>
            <a:r>
              <a:rPr lang="fr-FR" b="1" dirty="0" err="1"/>
              <a:t>during</a:t>
            </a:r>
            <a:r>
              <a:rPr lang="fr-FR" b="1" dirty="0"/>
              <a:t> the COVID-19 </a:t>
            </a:r>
            <a:r>
              <a:rPr lang="fr-FR" b="1" dirty="0" err="1"/>
              <a:t>pandemic</a:t>
            </a:r>
            <a:r>
              <a:rPr lang="fr-FR" b="1" dirty="0"/>
              <a:t> :</a:t>
            </a:r>
          </a:p>
          <a:p>
            <a:pPr marL="0" indent="0">
              <a:buNone/>
            </a:pPr>
            <a:r>
              <a:rPr lang="fr-FR" sz="2000" i="1" dirty="0"/>
              <a:t>People </a:t>
            </a:r>
            <a:r>
              <a:rPr lang="fr-FR" sz="2000" i="1" dirty="0" err="1"/>
              <a:t>want</a:t>
            </a:r>
            <a:r>
              <a:rPr lang="fr-FR" sz="2000" i="1" dirty="0"/>
              <a:t> to </a:t>
            </a:r>
            <a:r>
              <a:rPr lang="fr-FR" sz="2000" i="1" dirty="0" err="1"/>
              <a:t>secure</a:t>
            </a:r>
            <a:r>
              <a:rPr lang="fr-FR" sz="2000" i="1" dirty="0"/>
              <a:t> stock </a:t>
            </a:r>
            <a:r>
              <a:rPr lang="fr-FR" sz="2000" i="1" dirty="0" err="1"/>
              <a:t>so</a:t>
            </a:r>
            <a:r>
              <a:rPr lang="fr-FR" sz="2000" i="1" dirty="0"/>
              <a:t> </a:t>
            </a:r>
            <a:r>
              <a:rPr lang="fr-FR" sz="2000" i="1" dirty="0" err="1"/>
              <a:t>buy</a:t>
            </a:r>
            <a:r>
              <a:rPr lang="fr-FR" sz="2000" i="1" dirty="0"/>
              <a:t> more </a:t>
            </a:r>
            <a:r>
              <a:rPr lang="fr-FR" sz="2000" i="1" dirty="0" err="1"/>
              <a:t>than</a:t>
            </a:r>
            <a:r>
              <a:rPr lang="fr-FR" sz="2000" i="1" dirty="0"/>
              <a:t> </a:t>
            </a:r>
            <a:r>
              <a:rPr lang="fr-FR" sz="2000" i="1" dirty="0" err="1"/>
              <a:t>needed</a:t>
            </a:r>
            <a:endParaRPr lang="fr-FR" sz="2000" i="1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dirty="0" err="1"/>
              <a:t>Toilet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sz="1800" dirty="0"/>
              <a:t>Source : </a:t>
            </a:r>
            <a:r>
              <a:rPr lang="fr-FR" sz="1800" dirty="0">
                <a:hlinkClick r:id="rId2"/>
              </a:rPr>
              <a:t>Forbes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dirty="0"/>
              <a:t>Playstation 5 :</a:t>
            </a:r>
          </a:p>
          <a:p>
            <a:pPr marL="0" indent="0">
              <a:buNone/>
            </a:pPr>
            <a:r>
              <a:rPr lang="fr-FR" sz="1800" dirty="0"/>
              <a:t>Source : </a:t>
            </a:r>
            <a:r>
              <a:rPr lang="fr-FR" sz="1800" dirty="0">
                <a:hlinkClick r:id="rId3"/>
              </a:rPr>
              <a:t>Games Radar</a:t>
            </a:r>
            <a:endParaRPr lang="fr-FR" sz="1800" dirty="0"/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dirty="0"/>
              <a:t>Face </a:t>
            </a:r>
            <a:r>
              <a:rPr lang="fr-FR" dirty="0" err="1"/>
              <a:t>masks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sz="1800" dirty="0"/>
              <a:t>Source : </a:t>
            </a:r>
            <a:r>
              <a:rPr lang="fr-FR" sz="1800" dirty="0">
                <a:hlinkClick r:id="rId4"/>
              </a:rPr>
              <a:t>OECD</a:t>
            </a:r>
            <a:endParaRPr lang="fr-FR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B24EC0-1675-E24A-94C9-ABFFCDB03D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938" y="1317813"/>
            <a:ext cx="2372053" cy="31627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5973F4-E9E1-9746-B891-B259B849F3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745" y="4844284"/>
            <a:ext cx="2013716" cy="20137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2678F6-2D34-454C-978A-74DCBB9DB41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3502159"/>
            <a:ext cx="3494252" cy="19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: Discussion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3"/>
            <a:ext cx="10229193" cy="3898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Question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sz="3200" dirty="0"/>
              <a:t>How </a:t>
            </a:r>
            <a:r>
              <a:rPr lang="fr-FR" sz="3200" dirty="0" err="1"/>
              <a:t>could</a:t>
            </a:r>
            <a:r>
              <a:rPr lang="fr-FR" sz="3200" dirty="0"/>
              <a:t>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reduce</a:t>
            </a:r>
            <a:r>
              <a:rPr lang="fr-FR" sz="3200" dirty="0"/>
              <a:t> the </a:t>
            </a:r>
            <a:r>
              <a:rPr lang="fr-FR" sz="3200" dirty="0" err="1"/>
              <a:t>Bullwhip</a:t>
            </a:r>
            <a:r>
              <a:rPr lang="fr-FR" sz="3200" dirty="0"/>
              <a:t> </a:t>
            </a:r>
            <a:r>
              <a:rPr lang="fr-FR" sz="3200" dirty="0" err="1"/>
              <a:t>effect</a:t>
            </a:r>
            <a:r>
              <a:rPr lang="fr-FR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95053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Bullwhip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: Discussion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3"/>
            <a:ext cx="10959790" cy="5183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Potential</a:t>
            </a:r>
            <a:r>
              <a:rPr lang="fr-FR" b="1" dirty="0"/>
              <a:t> </a:t>
            </a:r>
            <a:r>
              <a:rPr lang="fr-FR" b="1" dirty="0" err="1"/>
              <a:t>Answers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sz="1000" b="1" dirty="0"/>
          </a:p>
          <a:p>
            <a:pPr>
              <a:buFontTx/>
              <a:buChar char="-"/>
            </a:pPr>
            <a:r>
              <a:rPr lang="fr-FR" dirty="0" err="1"/>
              <a:t>Communicate</a:t>
            </a:r>
            <a:r>
              <a:rPr lang="fr-FR" dirty="0"/>
              <a:t> more and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dirty="0" err="1"/>
              <a:t>strategy</a:t>
            </a:r>
            <a:r>
              <a:rPr lang="fr-FR" dirty="0"/>
              <a:t> (</a:t>
            </a:r>
            <a:r>
              <a:rPr lang="fr-FR" b="1" dirty="0"/>
              <a:t>information sharing/collaboration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 err="1"/>
              <a:t>Re-order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a minimum stock at </a:t>
            </a:r>
            <a:r>
              <a:rPr lang="fr-FR" dirty="0" err="1"/>
              <a:t>each</a:t>
            </a:r>
            <a:r>
              <a:rPr lang="fr-FR" dirty="0"/>
              <a:t> stage,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peaks</a:t>
            </a:r>
            <a:r>
              <a:rPr lang="fr-FR" dirty="0"/>
              <a:t>  (</a:t>
            </a:r>
            <a:r>
              <a:rPr lang="fr-FR" b="1" dirty="0"/>
              <a:t>planning </a:t>
            </a:r>
            <a:r>
              <a:rPr lang="fr-FR" b="1" dirty="0" err="1"/>
              <a:t>tools</a:t>
            </a:r>
            <a:r>
              <a:rPr lang="fr-FR" b="1" dirty="0"/>
              <a:t>/kanban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/>
              <a:t>Project the future sales to </a:t>
            </a:r>
            <a:r>
              <a:rPr lang="fr-FR" dirty="0" err="1"/>
              <a:t>order</a:t>
            </a:r>
            <a:r>
              <a:rPr lang="fr-FR" dirty="0"/>
              <a:t>/plan in </a:t>
            </a:r>
            <a:r>
              <a:rPr lang="fr-FR" dirty="0" err="1"/>
              <a:t>advance</a:t>
            </a:r>
            <a:r>
              <a:rPr lang="fr-FR" dirty="0"/>
              <a:t> (</a:t>
            </a:r>
            <a:r>
              <a:rPr lang="fr-FR" b="1" dirty="0" err="1"/>
              <a:t>demand</a:t>
            </a:r>
            <a:r>
              <a:rPr lang="fr-FR" b="1" dirty="0"/>
              <a:t> </a:t>
            </a:r>
            <a:r>
              <a:rPr lang="fr-FR" b="1" dirty="0" err="1"/>
              <a:t>forecasts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 err="1"/>
              <a:t>Reduce</a:t>
            </a:r>
            <a:r>
              <a:rPr lang="fr-FR" dirty="0"/>
              <a:t> the lead times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supply</a:t>
            </a:r>
            <a:r>
              <a:rPr lang="fr-FR" dirty="0"/>
              <a:t> more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ends of the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(</a:t>
            </a:r>
            <a:r>
              <a:rPr lang="fr-FR" b="1" dirty="0" err="1"/>
              <a:t>improve</a:t>
            </a:r>
            <a:r>
              <a:rPr lang="fr-FR" b="1" dirty="0"/>
              <a:t> performance</a:t>
            </a:r>
            <a:r>
              <a:rPr lang="fr-FR" dirty="0"/>
              <a:t>)</a:t>
            </a:r>
          </a:p>
          <a:p>
            <a:pPr>
              <a:buFontTx/>
              <a:buChar char="-"/>
            </a:pPr>
            <a:r>
              <a:rPr lang="fr-FR" dirty="0" err="1"/>
              <a:t>Reduce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stages, </a:t>
            </a:r>
            <a:r>
              <a:rPr lang="fr-FR" dirty="0" err="1"/>
              <a:t>ship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manufacturer to the </a:t>
            </a:r>
            <a:r>
              <a:rPr lang="fr-FR" dirty="0" err="1"/>
              <a:t>retailer</a:t>
            </a:r>
            <a:r>
              <a:rPr lang="fr-FR" dirty="0"/>
              <a:t> (</a:t>
            </a:r>
            <a:r>
              <a:rPr lang="fr-FR" b="1" dirty="0" err="1"/>
              <a:t>supply-chain</a:t>
            </a:r>
            <a:r>
              <a:rPr lang="fr-FR" b="1" dirty="0"/>
              <a:t> design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332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184D8-54A1-2245-861E-0471CFFF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play</a:t>
            </a:r>
            <a:r>
              <a:rPr lang="fr-FR" dirty="0"/>
              <a:t>! Round 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58214A-500B-7D4D-AD2C-A72F4575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219259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977A8-F249-014F-A61A-E623D42A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C051C-AFCF-B741-9A88-08D67357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323640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Round 2 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dirty="0"/>
              <a:t>New </a:t>
            </a:r>
            <a:r>
              <a:rPr lang="fr-FR" dirty="0" err="1"/>
              <a:t>rules</a:t>
            </a:r>
            <a:r>
              <a:rPr lang="fr-FR" dirty="0"/>
              <a:t>:</a:t>
            </a:r>
          </a:p>
          <a:p>
            <a:r>
              <a:rPr lang="fr-FR" b="1" dirty="0"/>
              <a:t>Communication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allowed</a:t>
            </a:r>
            <a:r>
              <a:rPr lang="fr-FR" b="1" dirty="0"/>
              <a:t>.</a:t>
            </a:r>
          </a:p>
          <a:p>
            <a:r>
              <a:rPr lang="fr-FR" b="1" dirty="0" err="1"/>
              <a:t>Everyone</a:t>
            </a:r>
            <a:r>
              <a:rPr lang="fr-FR" b="1" dirty="0"/>
              <a:t> </a:t>
            </a:r>
            <a:r>
              <a:rPr lang="fr-FR" b="1" dirty="0" err="1"/>
              <a:t>can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the stock/</a:t>
            </a:r>
            <a:r>
              <a:rPr lang="fr-FR" b="1" dirty="0" err="1"/>
              <a:t>orders</a:t>
            </a:r>
            <a:r>
              <a:rPr lang="fr-FR" b="1" dirty="0"/>
              <a:t> of the </a:t>
            </a:r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players</a:t>
            </a:r>
            <a:r>
              <a:rPr lang="fr-FR" b="1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sure the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delivers</a:t>
            </a:r>
            <a:r>
              <a:rPr lang="fr-FR" dirty="0"/>
              <a:t>:</a:t>
            </a:r>
          </a:p>
          <a:p>
            <a:r>
              <a:rPr lang="fr-FR" dirty="0" err="1"/>
              <a:t>With</a:t>
            </a:r>
            <a:r>
              <a:rPr lang="fr-FR" dirty="0"/>
              <a:t> no </a:t>
            </a:r>
            <a:r>
              <a:rPr lang="fr-FR" dirty="0" err="1"/>
              <a:t>backorders</a:t>
            </a:r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reasonable</a:t>
            </a:r>
            <a:r>
              <a:rPr lang="fr-FR" dirty="0"/>
              <a:t> stock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3200" b="1" dirty="0"/>
              <a:t>At the end: </a:t>
            </a:r>
            <a:r>
              <a:rPr lang="fr-FR" sz="3200" b="1" dirty="0" err="1"/>
              <a:t>did</a:t>
            </a:r>
            <a:r>
              <a:rPr lang="fr-FR" sz="3200" b="1" dirty="0"/>
              <a:t> the </a:t>
            </a:r>
            <a:r>
              <a:rPr lang="fr-FR" sz="3200" b="1" dirty="0" err="1"/>
              <a:t>results</a:t>
            </a:r>
            <a:r>
              <a:rPr lang="fr-FR" sz="3200" b="1" dirty="0"/>
              <a:t> </a:t>
            </a:r>
            <a:r>
              <a:rPr lang="fr-FR" sz="3200" b="1" dirty="0" err="1"/>
              <a:t>improve</a:t>
            </a:r>
            <a:r>
              <a:rPr lang="fr-FR" sz="3200" b="1" dirty="0"/>
              <a:t> vs. Round 1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3964363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1A31-0BD5-4E31-8ED4-FA32E3962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80786-258B-9179-7A96-49B7B33D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Round 2 Debriefing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96D092-42E9-7E2C-7A0F-6461DE2C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753269C-DE35-00E2-E342-30C459443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485915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fr-FR" b="1" dirty="0" err="1"/>
              <a:t>Did</a:t>
            </a:r>
            <a:r>
              <a:rPr lang="fr-FR" b="1" dirty="0"/>
              <a:t> the </a:t>
            </a:r>
            <a:r>
              <a:rPr lang="fr-FR" b="1" dirty="0" err="1"/>
              <a:t>results</a:t>
            </a:r>
            <a:r>
              <a:rPr lang="fr-FR" b="1" dirty="0"/>
              <a:t> </a:t>
            </a:r>
            <a:r>
              <a:rPr lang="fr-FR" b="1" dirty="0" err="1"/>
              <a:t>improve</a:t>
            </a:r>
            <a:r>
              <a:rPr lang="fr-FR" b="1" dirty="0"/>
              <a:t> vs. Round 1?</a:t>
            </a:r>
          </a:p>
          <a:p>
            <a:pPr marL="0" indent="0">
              <a:buNone/>
            </a:pPr>
            <a:endParaRPr lang="fr-FR" b="1" dirty="0"/>
          </a:p>
          <a:p>
            <a:pPr>
              <a:buFontTx/>
              <a:buChar char="-"/>
            </a:pPr>
            <a:r>
              <a:rPr lang="fr-FR" b="1" dirty="0" err="1"/>
              <a:t>Why</a:t>
            </a:r>
            <a:r>
              <a:rPr lang="fr-FR" b="1" dirty="0"/>
              <a:t> do </a:t>
            </a:r>
            <a:r>
              <a:rPr lang="fr-FR" b="1" dirty="0" err="1"/>
              <a:t>you</a:t>
            </a:r>
            <a:r>
              <a:rPr lang="fr-FR" b="1" dirty="0"/>
              <a:t> </a:t>
            </a:r>
            <a:r>
              <a:rPr lang="fr-FR" b="1" dirty="0" err="1"/>
              <a:t>think</a:t>
            </a:r>
            <a:r>
              <a:rPr lang="fr-FR" b="1" dirty="0"/>
              <a:t> the </a:t>
            </a:r>
            <a:r>
              <a:rPr lang="fr-FR" b="1" dirty="0" err="1"/>
              <a:t>results</a:t>
            </a:r>
            <a:r>
              <a:rPr lang="fr-FR" b="1" dirty="0"/>
              <a:t> </a:t>
            </a:r>
            <a:r>
              <a:rPr lang="fr-FR" b="1" dirty="0" err="1"/>
              <a:t>improved</a:t>
            </a:r>
            <a:r>
              <a:rPr lang="fr-FR" b="1" dirty="0"/>
              <a:t>?</a:t>
            </a:r>
          </a:p>
          <a:p>
            <a:pPr marL="0" indent="0">
              <a:buNone/>
            </a:pPr>
            <a:endParaRPr lang="fr-FR" b="1" dirty="0"/>
          </a:p>
          <a:p>
            <a:pPr>
              <a:buFontTx/>
              <a:buChar char="-"/>
            </a:pPr>
            <a:r>
              <a:rPr lang="fr-FR" b="1" dirty="0" err="1"/>
              <a:t>Did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</a:t>
            </a:r>
            <a:r>
              <a:rPr lang="fr-FR" b="1" dirty="0" err="1"/>
              <a:t>employ</a:t>
            </a:r>
            <a:r>
              <a:rPr lang="fr-FR" b="1" dirty="0"/>
              <a:t> a </a:t>
            </a:r>
            <a:r>
              <a:rPr lang="fr-FR" b="1" dirty="0" err="1"/>
              <a:t>specific</a:t>
            </a:r>
            <a:r>
              <a:rPr lang="fr-FR" b="1" dirty="0"/>
              <a:t> </a:t>
            </a:r>
            <a:r>
              <a:rPr lang="fr-FR" b="1" dirty="0" err="1"/>
              <a:t>strategy</a:t>
            </a:r>
            <a:r>
              <a:rPr lang="fr-FR" b="1" dirty="0"/>
              <a:t> in Round 2?</a:t>
            </a:r>
          </a:p>
          <a:p>
            <a:pPr marL="0" indent="0">
              <a:buNone/>
            </a:pPr>
            <a:endParaRPr lang="fr-FR" b="1" dirty="0"/>
          </a:p>
          <a:p>
            <a:pPr>
              <a:buFontTx/>
              <a:buChar char="-"/>
            </a:pPr>
            <a:r>
              <a:rPr lang="fr-FR" b="1" dirty="0"/>
              <a:t>How </a:t>
            </a:r>
            <a:r>
              <a:rPr lang="fr-FR" b="1" dirty="0" err="1"/>
              <a:t>could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have </a:t>
            </a:r>
            <a:r>
              <a:rPr lang="fr-FR" b="1" dirty="0" err="1"/>
              <a:t>improved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results</a:t>
            </a:r>
            <a:r>
              <a:rPr lang="fr-FR" b="1" dirty="0"/>
              <a:t> </a:t>
            </a:r>
            <a:r>
              <a:rPr lang="fr-FR" b="1" dirty="0" err="1"/>
              <a:t>even</a:t>
            </a:r>
            <a:r>
              <a:rPr lang="fr-FR" b="1" dirty="0"/>
              <a:t> more?</a:t>
            </a:r>
          </a:p>
        </p:txBody>
      </p:sp>
    </p:spTree>
    <p:extLst>
      <p:ext uri="{BB962C8B-B14F-4D97-AF65-F5344CB8AC3E}">
        <p14:creationId xmlns:p14="http://schemas.microsoft.com/office/powerpoint/2010/main" val="326554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0E67-651C-E469-3836-55C97FE5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DE778C-7E1B-AF6C-F3C5-13D44D2B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Examples</a:t>
            </a:r>
            <a:r>
              <a:rPr lang="fr-FR" dirty="0"/>
              <a:t> of collaboration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30C76-7B2B-2D00-CB40-CEA86CFE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4969CD-1A95-015E-FFEB-B7EA270EEC5A}"/>
              </a:ext>
            </a:extLst>
          </p:cNvPr>
          <p:cNvSpPr txBox="1"/>
          <p:nvPr/>
        </p:nvSpPr>
        <p:spPr>
          <a:xfrm>
            <a:off x="1005468" y="2278907"/>
            <a:ext cx="5003446" cy="1323439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egular"/>
              </a:rPr>
              <a:t>All </a:t>
            </a:r>
            <a:r>
              <a:rPr lang="fr-FR" sz="2000" dirty="0" err="1">
                <a:latin typeface="Arial Regular"/>
              </a:rPr>
              <a:t>players</a:t>
            </a:r>
            <a:r>
              <a:rPr lang="fr-FR" sz="2000" dirty="0">
                <a:latin typeface="Arial Regular"/>
              </a:rPr>
              <a:t> can </a:t>
            </a:r>
            <a:r>
              <a:rPr lang="fr-FR" sz="2000" dirty="0" err="1">
                <a:latin typeface="Arial Regular"/>
              </a:rPr>
              <a:t>see</a:t>
            </a:r>
            <a:r>
              <a:rPr lang="fr-FR" sz="2000" dirty="0">
                <a:latin typeface="Arial Regular"/>
              </a:rPr>
              <a:t> the final </a:t>
            </a:r>
            <a:r>
              <a:rPr lang="fr-FR" sz="2000" dirty="0" err="1">
                <a:latin typeface="Arial Regular"/>
              </a:rPr>
              <a:t>demand</a:t>
            </a:r>
            <a:r>
              <a:rPr lang="fr-FR" sz="2000" dirty="0">
                <a:latin typeface="Arial Regular"/>
              </a:rPr>
              <a:t> at the </a:t>
            </a:r>
            <a:r>
              <a:rPr lang="fr-FR" sz="2000" dirty="0" err="1">
                <a:latin typeface="Arial Regular"/>
              </a:rPr>
              <a:t>retailer</a:t>
            </a:r>
            <a:r>
              <a:rPr lang="fr-FR" sz="2000" dirty="0">
                <a:latin typeface="Arial Regular"/>
              </a:rPr>
              <a:t>, and </a:t>
            </a:r>
            <a:r>
              <a:rPr lang="fr-FR" sz="2000" dirty="0" err="1">
                <a:latin typeface="Arial Regular"/>
              </a:rPr>
              <a:t>discuss</a:t>
            </a:r>
            <a:r>
              <a:rPr lang="fr-FR" sz="2000" dirty="0">
                <a:latin typeface="Arial Regular"/>
              </a:rPr>
              <a:t>/</a:t>
            </a:r>
            <a:r>
              <a:rPr lang="fr-FR" sz="2000" dirty="0" err="1">
                <a:latin typeface="Arial Regular"/>
              </a:rPr>
              <a:t>anticipate</a:t>
            </a:r>
            <a:r>
              <a:rPr lang="fr-FR" sz="2000" dirty="0">
                <a:latin typeface="Arial Regular"/>
              </a:rPr>
              <a:t> the future.</a:t>
            </a:r>
          </a:p>
          <a:p>
            <a:r>
              <a:rPr lang="fr-FR" sz="2000" dirty="0">
                <a:latin typeface="Arial Regular"/>
                <a:sym typeface="Wingdings" pitchFamily="2" charset="2"/>
              </a:rPr>
              <a:t> This corresponds to the « </a:t>
            </a:r>
            <a:r>
              <a:rPr lang="fr-FR" sz="2000" dirty="0" err="1">
                <a:latin typeface="Arial Regular"/>
                <a:sym typeface="Wingdings" pitchFamily="2" charset="2"/>
              </a:rPr>
              <a:t>demand</a:t>
            </a:r>
            <a:r>
              <a:rPr lang="fr-FR" sz="2000" dirty="0">
                <a:latin typeface="Arial Regular"/>
                <a:sym typeface="Wingdings" pitchFamily="2" charset="2"/>
              </a:rPr>
              <a:t> » </a:t>
            </a:r>
            <a:r>
              <a:rPr lang="fr-FR" sz="2000" dirty="0" err="1">
                <a:latin typeface="Arial Regular"/>
                <a:sym typeface="Wingdings" pitchFamily="2" charset="2"/>
              </a:rPr>
              <a:t>side</a:t>
            </a:r>
            <a:r>
              <a:rPr lang="fr-FR" sz="2000" dirty="0">
                <a:latin typeface="Arial Regular"/>
                <a:sym typeface="Wingdings" pitchFamily="2" charset="2"/>
              </a:rPr>
              <a:t> of a S&amp;OP meeting</a:t>
            </a:r>
            <a:endParaRPr lang="fr-FR" sz="2000" dirty="0">
              <a:latin typeface="Arial Regular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90D8274-4D13-87D2-393A-C07115EEC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3"/>
            <a:ext cx="10229193" cy="772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The communication and information-sharing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to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strategies</a:t>
            </a:r>
            <a:r>
              <a:rPr lang="fr-FR" dirty="0"/>
              <a:t>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47912D-6D87-AA11-934B-807B7E05727F}"/>
              </a:ext>
            </a:extLst>
          </p:cNvPr>
          <p:cNvSpPr txBox="1"/>
          <p:nvPr/>
        </p:nvSpPr>
        <p:spPr>
          <a:xfrm>
            <a:off x="1005468" y="4163740"/>
            <a:ext cx="5003446" cy="1323439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rial Regular"/>
              </a:rPr>
              <a:t>Players</a:t>
            </a:r>
            <a:r>
              <a:rPr lang="fr-FR" sz="2000" dirty="0">
                <a:latin typeface="Arial Regular"/>
              </a:rPr>
              <a:t> can </a:t>
            </a:r>
            <a:r>
              <a:rPr lang="fr-FR" sz="2000" dirty="0" err="1">
                <a:latin typeface="Arial Regular"/>
              </a:rPr>
              <a:t>decide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where</a:t>
            </a:r>
            <a:r>
              <a:rPr lang="fr-FR" sz="2000" dirty="0">
                <a:latin typeface="Arial Regular"/>
              </a:rPr>
              <a:t> to </a:t>
            </a:r>
            <a:r>
              <a:rPr lang="fr-FR" sz="2000" dirty="0" err="1">
                <a:latin typeface="Arial Regular"/>
              </a:rPr>
              <a:t>keep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safety</a:t>
            </a:r>
            <a:r>
              <a:rPr lang="fr-FR" sz="2000" dirty="0">
                <a:latin typeface="Arial Regular"/>
              </a:rPr>
              <a:t> stock, and </a:t>
            </a:r>
            <a:r>
              <a:rPr lang="fr-FR" sz="2000" dirty="0" err="1">
                <a:latin typeface="Arial Regular"/>
              </a:rPr>
              <a:t>then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create</a:t>
            </a:r>
            <a:r>
              <a:rPr lang="fr-FR" sz="2000" dirty="0">
                <a:latin typeface="Arial Regular"/>
              </a:rPr>
              <a:t> a « pull » process by all </a:t>
            </a:r>
            <a:r>
              <a:rPr lang="fr-FR" sz="2000" dirty="0" err="1">
                <a:latin typeface="Arial Regular"/>
              </a:rPr>
              <a:t>ordering</a:t>
            </a:r>
            <a:r>
              <a:rPr lang="fr-FR" sz="2000" dirty="0">
                <a:latin typeface="Arial Regular"/>
              </a:rPr>
              <a:t> the </a:t>
            </a:r>
            <a:r>
              <a:rPr lang="fr-FR" sz="2000" dirty="0" err="1">
                <a:latin typeface="Arial Regular"/>
              </a:rPr>
              <a:t>same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amount</a:t>
            </a:r>
            <a:r>
              <a:rPr lang="fr-FR" sz="2000" dirty="0">
                <a:latin typeface="Arial Regular"/>
              </a:rPr>
              <a:t>, </a:t>
            </a:r>
            <a:r>
              <a:rPr lang="fr-FR" sz="2000" dirty="0" err="1">
                <a:latin typeface="Arial Regular"/>
              </a:rPr>
              <a:t>avoiding</a:t>
            </a:r>
            <a:r>
              <a:rPr lang="fr-FR" sz="2000" dirty="0">
                <a:latin typeface="Arial Regular"/>
              </a:rPr>
              <a:t> « spikes » in the middle.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A926D5A-F45D-B5B7-FF3E-66E641D91441}"/>
              </a:ext>
            </a:extLst>
          </p:cNvPr>
          <p:cNvSpPr txBox="1"/>
          <p:nvPr/>
        </p:nvSpPr>
        <p:spPr>
          <a:xfrm>
            <a:off x="6367938" y="4163740"/>
            <a:ext cx="4985862" cy="1631216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rial Regular"/>
              </a:rPr>
              <a:t>Players</a:t>
            </a:r>
            <a:r>
              <a:rPr lang="fr-FR" sz="2000" dirty="0">
                <a:latin typeface="Arial Regular"/>
              </a:rPr>
              <a:t> can </a:t>
            </a:r>
            <a:r>
              <a:rPr lang="fr-FR" sz="2000" dirty="0" err="1">
                <a:latin typeface="Arial Regular"/>
              </a:rPr>
              <a:t>share</a:t>
            </a:r>
            <a:r>
              <a:rPr lang="fr-FR" sz="2000" dirty="0">
                <a:latin typeface="Arial Regular"/>
              </a:rPr>
              <a:t> information about the future promotions and </a:t>
            </a:r>
            <a:r>
              <a:rPr lang="fr-FR" sz="2000" dirty="0" err="1">
                <a:latin typeface="Arial Regular"/>
              </a:rPr>
              <a:t>anticipate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these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increases</a:t>
            </a:r>
            <a:r>
              <a:rPr lang="fr-FR" sz="2000" dirty="0">
                <a:latin typeface="Arial Regular"/>
              </a:rPr>
              <a:t> by </a:t>
            </a:r>
            <a:r>
              <a:rPr lang="fr-FR" sz="2000" dirty="0" err="1">
                <a:latin typeface="Arial Regular"/>
              </a:rPr>
              <a:t>bulding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safety</a:t>
            </a:r>
            <a:r>
              <a:rPr lang="fr-FR" sz="2000" dirty="0">
                <a:latin typeface="Arial Regular"/>
              </a:rPr>
              <a:t> stock in an « </a:t>
            </a:r>
            <a:r>
              <a:rPr lang="fr-FR" sz="2000" dirty="0" err="1">
                <a:latin typeface="Arial Regular"/>
              </a:rPr>
              <a:t>orderly</a:t>
            </a:r>
            <a:r>
              <a:rPr lang="fr-FR" sz="2000" dirty="0">
                <a:latin typeface="Arial Regular"/>
              </a:rPr>
              <a:t> » </a:t>
            </a:r>
            <a:r>
              <a:rPr lang="fr-FR" sz="2000" dirty="0" err="1">
                <a:latin typeface="Arial Regular"/>
              </a:rPr>
              <a:t>manner</a:t>
            </a:r>
            <a:r>
              <a:rPr lang="fr-FR" sz="2000" dirty="0">
                <a:latin typeface="Arial Regular"/>
              </a:rPr>
              <a:t> (</a:t>
            </a:r>
            <a:r>
              <a:rPr lang="fr-FR" sz="2000" dirty="0" err="1">
                <a:latin typeface="Arial Regular"/>
              </a:rPr>
              <a:t>without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creating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backorders</a:t>
            </a:r>
            <a:r>
              <a:rPr lang="fr-FR" sz="2000" dirty="0">
                <a:latin typeface="Arial Regular"/>
              </a:rPr>
              <a:t>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69ACE4-31BC-60E0-D449-B918B81A3EB5}"/>
              </a:ext>
            </a:extLst>
          </p:cNvPr>
          <p:cNvSpPr txBox="1"/>
          <p:nvPr/>
        </p:nvSpPr>
        <p:spPr>
          <a:xfrm>
            <a:off x="6350354" y="2278907"/>
            <a:ext cx="5003446" cy="1631216"/>
          </a:xfrm>
          <a:prstGeom prst="rect">
            <a:avLst/>
          </a:prstGeom>
          <a:solidFill>
            <a:srgbClr val="EFEFEF"/>
          </a:solidFill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rial Regular"/>
              </a:rPr>
              <a:t>Players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avoid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ordering</a:t>
            </a:r>
            <a:r>
              <a:rPr lang="fr-FR" sz="2000" dirty="0">
                <a:latin typeface="Arial Regular"/>
              </a:rPr>
              <a:t> more </a:t>
            </a:r>
            <a:r>
              <a:rPr lang="fr-FR" sz="2000" dirty="0" err="1">
                <a:latin typeface="Arial Regular"/>
              </a:rPr>
              <a:t>than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what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their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suppliers</a:t>
            </a:r>
            <a:r>
              <a:rPr lang="fr-FR" sz="2000" dirty="0">
                <a:latin typeface="Arial Regular"/>
              </a:rPr>
              <a:t> can </a:t>
            </a:r>
            <a:r>
              <a:rPr lang="fr-FR" sz="2000" dirty="0" err="1">
                <a:latin typeface="Arial Regular"/>
              </a:rPr>
              <a:t>ship</a:t>
            </a:r>
            <a:r>
              <a:rPr lang="fr-FR" sz="2000" dirty="0">
                <a:latin typeface="Arial Regular"/>
              </a:rPr>
              <a:t>, but if </a:t>
            </a:r>
            <a:r>
              <a:rPr lang="fr-FR" sz="2000" dirty="0" err="1">
                <a:latin typeface="Arial Regular"/>
              </a:rPr>
              <a:t>needed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ask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them</a:t>
            </a:r>
            <a:r>
              <a:rPr lang="fr-FR" sz="2000" dirty="0">
                <a:latin typeface="Arial Regular"/>
              </a:rPr>
              <a:t> if </a:t>
            </a:r>
            <a:r>
              <a:rPr lang="fr-FR" sz="2000" dirty="0" err="1">
                <a:latin typeface="Arial Regular"/>
              </a:rPr>
              <a:t>they</a:t>
            </a:r>
            <a:r>
              <a:rPr lang="fr-FR" sz="2000" dirty="0">
                <a:latin typeface="Arial Regular"/>
              </a:rPr>
              <a:t> can </a:t>
            </a:r>
            <a:r>
              <a:rPr lang="fr-FR" sz="2000" dirty="0" err="1">
                <a:latin typeface="Arial Regular"/>
              </a:rPr>
              <a:t>increase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their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supply</a:t>
            </a:r>
            <a:r>
              <a:rPr lang="fr-FR" sz="2000" dirty="0">
                <a:latin typeface="Arial Regular"/>
              </a:rPr>
              <a:t> plan.</a:t>
            </a:r>
          </a:p>
          <a:p>
            <a:r>
              <a:rPr lang="fr-FR" sz="2000" dirty="0">
                <a:latin typeface="Arial Regular"/>
                <a:sym typeface="Wingdings" pitchFamily="2" charset="2"/>
              </a:rPr>
              <a:t> Corresponds to the « </a:t>
            </a:r>
            <a:r>
              <a:rPr lang="fr-FR" sz="2000" dirty="0" err="1">
                <a:latin typeface="Arial Regular"/>
                <a:sym typeface="Wingdings" pitchFamily="2" charset="2"/>
              </a:rPr>
              <a:t>supply</a:t>
            </a:r>
            <a:r>
              <a:rPr lang="fr-FR" sz="2000" dirty="0">
                <a:latin typeface="Arial Regular"/>
                <a:sym typeface="Wingdings" pitchFamily="2" charset="2"/>
              </a:rPr>
              <a:t> » </a:t>
            </a:r>
            <a:r>
              <a:rPr lang="fr-FR" sz="2000" dirty="0" err="1">
                <a:latin typeface="Arial Regular"/>
                <a:sym typeface="Wingdings" pitchFamily="2" charset="2"/>
              </a:rPr>
              <a:t>side</a:t>
            </a:r>
            <a:r>
              <a:rPr lang="fr-FR" sz="2000" dirty="0">
                <a:latin typeface="Arial Regular"/>
                <a:sym typeface="Wingdings" pitchFamily="2" charset="2"/>
              </a:rPr>
              <a:t> of a S&amp;OP meeting</a:t>
            </a:r>
            <a:endParaRPr lang="fr-FR" sz="200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825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0184D8-54A1-2245-861E-0471CFFF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</a:t>
            </a:r>
            <a:r>
              <a:rPr lang="fr-FR" dirty="0" err="1"/>
              <a:t>debriefing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58214A-500B-7D4D-AD2C-A72F4575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219821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317813"/>
            <a:ext cx="5113411" cy="2707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Planning </a:t>
            </a:r>
            <a:r>
              <a:rPr lang="fr-FR" sz="2000" u="sng" dirty="0" err="1"/>
              <a:t>process</a:t>
            </a:r>
            <a:r>
              <a:rPr lang="fr-FR" sz="2000" u="sng" dirty="0"/>
              <a:t> :</a:t>
            </a:r>
          </a:p>
          <a:p>
            <a:pPr marL="0" indent="0">
              <a:buNone/>
            </a:pPr>
            <a:r>
              <a:rPr lang="fr-FR" sz="2000" dirty="0"/>
              <a:t>All </a:t>
            </a:r>
            <a:r>
              <a:rPr lang="fr-FR" sz="2000" dirty="0" err="1"/>
              <a:t>functions</a:t>
            </a:r>
            <a:r>
              <a:rPr lang="fr-FR" sz="2000" dirty="0"/>
              <a:t> </a:t>
            </a:r>
            <a:r>
              <a:rPr lang="fr-FR" sz="2000" dirty="0" err="1"/>
              <a:t>should</a:t>
            </a:r>
            <a:r>
              <a:rPr lang="fr-FR" sz="2000" dirty="0"/>
              <a:t> </a:t>
            </a:r>
            <a:r>
              <a:rPr lang="fr-FR" sz="2000" dirty="0" err="1"/>
              <a:t>discuss</a:t>
            </a:r>
            <a:r>
              <a:rPr lang="fr-FR" sz="2000" dirty="0"/>
              <a:t> :</a:t>
            </a:r>
          </a:p>
          <a:p>
            <a:pPr>
              <a:buFontTx/>
              <a:buChar char="-"/>
            </a:pPr>
            <a:r>
              <a:rPr lang="fr-FR" sz="2000" dirty="0"/>
              <a:t>Financial objectives/information</a:t>
            </a:r>
          </a:p>
          <a:p>
            <a:pPr>
              <a:buFontTx/>
              <a:buChar char="-"/>
            </a:pPr>
            <a:r>
              <a:rPr lang="fr-FR" sz="2000" dirty="0"/>
              <a:t>Marketing plans</a:t>
            </a:r>
          </a:p>
          <a:p>
            <a:pPr>
              <a:buFontTx/>
              <a:buChar char="-"/>
            </a:pPr>
            <a:r>
              <a:rPr lang="fr-FR" sz="2000" dirty="0"/>
              <a:t>Production </a:t>
            </a:r>
            <a:r>
              <a:rPr lang="fr-FR" sz="2000" dirty="0" err="1"/>
              <a:t>capacity</a:t>
            </a:r>
            <a:endParaRPr lang="fr-FR" sz="2000" dirty="0"/>
          </a:p>
          <a:p>
            <a:pPr marL="0" indent="0">
              <a:buNone/>
            </a:pPr>
            <a:r>
              <a:rPr lang="fr-FR" sz="2000" b="1" dirty="0"/>
              <a:t>Objective : </a:t>
            </a:r>
            <a:r>
              <a:rPr lang="fr-FR" sz="2000" b="1" dirty="0" err="1"/>
              <a:t>build</a:t>
            </a:r>
            <a:r>
              <a:rPr lang="fr-FR" sz="2000" b="1" dirty="0"/>
              <a:t> a </a:t>
            </a:r>
            <a:r>
              <a:rPr lang="fr-FR" sz="2000" b="1" dirty="0" err="1"/>
              <a:t>common</a:t>
            </a:r>
            <a:r>
              <a:rPr lang="fr-FR" sz="2000" b="1" dirty="0"/>
              <a:t> plan </a:t>
            </a:r>
            <a:r>
              <a:rPr lang="fr-FR" sz="2000" b="1" dirty="0" err="1"/>
              <a:t>shared</a:t>
            </a:r>
            <a:r>
              <a:rPr lang="fr-FR" sz="2000" b="1" dirty="0"/>
              <a:t> by </a:t>
            </a:r>
            <a:r>
              <a:rPr lang="fr-FR" sz="2000" b="1" dirty="0" err="1"/>
              <a:t>everyone</a:t>
            </a:r>
            <a:endParaRPr lang="fr-FR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5C626-61DB-1E46-9BD8-D619034F8B70}"/>
              </a:ext>
            </a:extLst>
          </p:cNvPr>
          <p:cNvSpPr/>
          <p:nvPr/>
        </p:nvSpPr>
        <p:spPr>
          <a:xfrm rot="21431092">
            <a:off x="358914" y="1885849"/>
            <a:ext cx="600431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202122"/>
                </a:solidFill>
                <a:latin typeface="Arial" panose="020B0604020202020204" pitchFamily="34" charset="0"/>
              </a:rPr>
              <a:t>« Sales and </a:t>
            </a:r>
            <a:r>
              <a:rPr lang="fr-FR" sz="1600" b="1" dirty="0" err="1">
                <a:solidFill>
                  <a:srgbClr val="202122"/>
                </a:solidFill>
                <a:latin typeface="Arial" panose="020B0604020202020204" pitchFamily="34" charset="0"/>
              </a:rPr>
              <a:t>operations</a:t>
            </a:r>
            <a:r>
              <a:rPr lang="fr-FR" sz="1600" b="1" dirty="0">
                <a:solidFill>
                  <a:srgbClr val="202122"/>
                </a:solidFill>
                <a:latin typeface="Arial" panose="020B0604020202020204" pitchFamily="34" charset="0"/>
              </a:rPr>
              <a:t> planning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fr-FR" sz="1600" b="1" dirty="0">
                <a:solidFill>
                  <a:srgbClr val="202122"/>
                </a:solidFill>
                <a:latin typeface="Arial" panose="020B0604020202020204" pitchFamily="34" charset="0"/>
              </a:rPr>
              <a:t>S&amp;OP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is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an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integrated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business management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process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through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which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the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executive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/leadership team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continually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achieves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focus,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alignment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and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synchronization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among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all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functions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 of the </a:t>
            </a:r>
            <a:r>
              <a:rPr lang="fr-F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organization</a:t>
            </a:r>
            <a:r>
              <a:rPr lang="fr-FR" sz="1600" dirty="0">
                <a:solidFill>
                  <a:srgbClr val="202122"/>
                </a:solidFill>
                <a:latin typeface="Arial" panose="020B0604020202020204" pitchFamily="34" charset="0"/>
              </a:rPr>
              <a:t> »</a:t>
            </a:r>
            <a:endParaRPr lang="fr-FR" sz="1600" dirty="0">
              <a:latin typeface="Arial Regular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0C8458-E861-5349-A594-6472646BC9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10" y="3571835"/>
            <a:ext cx="3749940" cy="2302780"/>
          </a:xfrm>
          <a:prstGeom prst="rect">
            <a:avLst/>
          </a:prstGeom>
          <a:ln>
            <a:solidFill>
              <a:srgbClr val="FF8C89"/>
            </a:solidFill>
          </a:ln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AFC790A-231E-174E-B092-5F369C9F6A05}"/>
              </a:ext>
            </a:extLst>
          </p:cNvPr>
          <p:cNvSpPr txBox="1">
            <a:spLocks/>
          </p:cNvSpPr>
          <p:nvPr/>
        </p:nvSpPr>
        <p:spPr>
          <a:xfrm>
            <a:off x="4472279" y="4394877"/>
            <a:ext cx="7325710" cy="179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 err="1">
                <a:latin typeface="Arial Regular"/>
              </a:rPr>
              <a:t>Also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communicate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with</a:t>
            </a:r>
            <a:r>
              <a:rPr lang="fr-FR" sz="2000" dirty="0">
                <a:latin typeface="Arial Regular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u="sng" dirty="0" err="1">
                <a:latin typeface="Arial Regular"/>
              </a:rPr>
              <a:t>Suppliers</a:t>
            </a:r>
            <a:r>
              <a:rPr lang="fr-FR" sz="2000" dirty="0">
                <a:latin typeface="Arial Regular"/>
              </a:rPr>
              <a:t>: </a:t>
            </a:r>
            <a:r>
              <a:rPr lang="fr-FR" sz="2000" dirty="0" err="1">
                <a:latin typeface="Arial Regular"/>
              </a:rPr>
              <a:t>when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demand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inflates</a:t>
            </a:r>
            <a:endParaRPr lang="fr-FR" sz="2000" dirty="0">
              <a:latin typeface="Arial Regula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u="sng" dirty="0" err="1">
                <a:latin typeface="Arial Regular"/>
              </a:rPr>
              <a:t>Customers</a:t>
            </a:r>
            <a:r>
              <a:rPr lang="fr-FR" sz="2000" dirty="0">
                <a:latin typeface="Arial Regular"/>
              </a:rPr>
              <a:t>: about </a:t>
            </a:r>
            <a:r>
              <a:rPr lang="fr-FR" sz="2000" dirty="0" err="1">
                <a:latin typeface="Arial Regular"/>
              </a:rPr>
              <a:t>their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actual</a:t>
            </a:r>
            <a:r>
              <a:rPr lang="fr-FR" sz="2000" dirty="0">
                <a:latin typeface="Arial Regular"/>
              </a:rPr>
              <a:t> </a:t>
            </a:r>
            <a:r>
              <a:rPr lang="fr-FR" sz="2000" dirty="0" err="1">
                <a:latin typeface="Arial Regular"/>
              </a:rPr>
              <a:t>needs</a:t>
            </a:r>
            <a:r>
              <a:rPr lang="fr-FR" sz="2000" dirty="0">
                <a:latin typeface="Arial Regular"/>
              </a:rPr>
              <a:t> – </a:t>
            </a:r>
            <a:r>
              <a:rPr lang="fr-FR" sz="2000" dirty="0" err="1">
                <a:latin typeface="Arial Regular"/>
              </a:rPr>
              <a:t>avoid</a:t>
            </a:r>
            <a:r>
              <a:rPr lang="fr-FR" sz="2000" dirty="0">
                <a:latin typeface="Arial Regular"/>
              </a:rPr>
              <a:t> « </a:t>
            </a:r>
            <a:r>
              <a:rPr lang="fr-FR" sz="2000" dirty="0" err="1">
                <a:latin typeface="Arial Regular"/>
              </a:rPr>
              <a:t>inflated</a:t>
            </a:r>
            <a:r>
              <a:rPr lang="fr-FR" sz="2000" dirty="0">
                <a:latin typeface="Arial Regular"/>
              </a:rPr>
              <a:t> » </a:t>
            </a:r>
            <a:r>
              <a:rPr lang="fr-FR" sz="2000" dirty="0" err="1">
                <a:latin typeface="Arial Regular"/>
              </a:rPr>
              <a:t>forecasts</a:t>
            </a:r>
            <a:r>
              <a:rPr lang="fr-FR" sz="2000" dirty="0">
                <a:latin typeface="Arial Regular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CE57E-7237-3144-B7DE-87538A69AE23}"/>
              </a:ext>
            </a:extLst>
          </p:cNvPr>
          <p:cNvSpPr/>
          <p:nvPr/>
        </p:nvSpPr>
        <p:spPr>
          <a:xfrm>
            <a:off x="339107" y="1297121"/>
            <a:ext cx="2591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Arial Regular"/>
              </a:rPr>
              <a:t>Planning </a:t>
            </a:r>
            <a:r>
              <a:rPr lang="fr-FR" u="sng" dirty="0" err="1">
                <a:latin typeface="Arial Regular"/>
              </a:rPr>
              <a:t>Tool</a:t>
            </a:r>
            <a:r>
              <a:rPr lang="fr-FR" u="sng" dirty="0">
                <a:latin typeface="Arial Regular"/>
              </a:rPr>
              <a:t> 1 : S&amp;OP</a:t>
            </a:r>
          </a:p>
        </p:txBody>
      </p:sp>
    </p:spTree>
    <p:extLst>
      <p:ext uri="{BB962C8B-B14F-4D97-AF65-F5344CB8AC3E}">
        <p14:creationId xmlns:p14="http://schemas.microsoft.com/office/powerpoint/2010/main" val="4253949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E85DC13-6ADE-F841-A3FE-597FCB7111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789" y="5437791"/>
            <a:ext cx="2415556" cy="12233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772" y="1408387"/>
            <a:ext cx="5113411" cy="2490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MRP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a </a:t>
            </a:r>
            <a:r>
              <a:rPr lang="fr-FR" sz="2000" dirty="0" err="1"/>
              <a:t>big</a:t>
            </a:r>
            <a:r>
              <a:rPr lang="fr-FR" sz="2000" dirty="0"/>
              <a:t> </a:t>
            </a:r>
            <a:r>
              <a:rPr lang="fr-FR" sz="2000" dirty="0" err="1"/>
              <a:t>calculator</a:t>
            </a:r>
            <a:r>
              <a:rPr lang="fr-FR" sz="2000" dirty="0"/>
              <a:t>. </a:t>
            </a:r>
            <a:r>
              <a:rPr lang="fr-FR" sz="2000" dirty="0" err="1"/>
              <a:t>Based</a:t>
            </a:r>
            <a:r>
              <a:rPr lang="fr-FR" sz="2000" dirty="0"/>
              <a:t> on </a:t>
            </a:r>
            <a:r>
              <a:rPr lang="fr-FR" sz="2000" dirty="0" err="1"/>
              <a:t>several</a:t>
            </a:r>
            <a:r>
              <a:rPr lang="fr-FR" sz="2000" dirty="0"/>
              <a:t> </a:t>
            </a:r>
            <a:r>
              <a:rPr lang="fr-FR" sz="2000" dirty="0" err="1"/>
              <a:t>supply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,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determines</a:t>
            </a:r>
            <a:r>
              <a:rPr lang="fr-FR" sz="2000" dirty="0"/>
              <a:t> all the </a:t>
            </a:r>
            <a:r>
              <a:rPr lang="fr-FR" sz="2000" dirty="0" err="1"/>
              <a:t>reorders</a:t>
            </a:r>
            <a:r>
              <a:rPr lang="fr-FR" sz="2000" dirty="0"/>
              <a:t> </a:t>
            </a:r>
            <a:r>
              <a:rPr lang="fr-FR" sz="2000" dirty="0" err="1"/>
              <a:t>quantities</a:t>
            </a:r>
            <a:r>
              <a:rPr lang="fr-FR" sz="2000" dirty="0"/>
              <a:t> </a:t>
            </a:r>
            <a:r>
              <a:rPr lang="fr-FR" sz="2000" dirty="0" err="1"/>
              <a:t>necessary</a:t>
            </a:r>
            <a:r>
              <a:rPr lang="fr-FR" sz="2000" dirty="0"/>
              <a:t> at </a:t>
            </a:r>
            <a:r>
              <a:rPr lang="fr-FR" sz="2000" dirty="0" err="1"/>
              <a:t>each</a:t>
            </a:r>
            <a:r>
              <a:rPr lang="fr-FR" sz="2000" dirty="0"/>
              <a:t> stage.</a:t>
            </a:r>
          </a:p>
          <a:p>
            <a:pPr marL="0" indent="0">
              <a:buNone/>
            </a:pPr>
            <a:endParaRPr lang="fr-FR" sz="1000" u="sng" dirty="0"/>
          </a:p>
          <a:p>
            <a:pPr marL="0" indent="0">
              <a:buNone/>
            </a:pPr>
            <a:r>
              <a:rPr lang="fr-FR" sz="2000" dirty="0">
                <a:sym typeface="Wingdings" pitchFamily="2" charset="2"/>
              </a:rPr>
              <a:t> </a:t>
            </a:r>
            <a:r>
              <a:rPr lang="fr-FR" sz="2000" dirty="0" err="1">
                <a:sym typeface="Wingdings" pitchFamily="2" charset="2"/>
              </a:rPr>
              <a:t>Often</a:t>
            </a: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used</a:t>
            </a: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together</a:t>
            </a: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with</a:t>
            </a: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forecasts</a:t>
            </a:r>
            <a:r>
              <a:rPr lang="fr-FR" sz="2000" dirty="0">
                <a:sym typeface="Wingdings" pitchFamily="2" charset="2"/>
              </a:rPr>
              <a:t> and a S&amp;OP collaborative planning </a:t>
            </a:r>
            <a:r>
              <a:rPr lang="fr-FR" sz="2000" dirty="0" err="1">
                <a:sym typeface="Wingdings" pitchFamily="2" charset="2"/>
              </a:rPr>
              <a:t>process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C1E8F-3B88-9443-AC84-6855BBA8ED22}"/>
              </a:ext>
            </a:extLst>
          </p:cNvPr>
          <p:cNvSpPr/>
          <p:nvPr/>
        </p:nvSpPr>
        <p:spPr>
          <a:xfrm>
            <a:off x="339107" y="1297121"/>
            <a:ext cx="2463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Arial Regular"/>
              </a:rPr>
              <a:t>Planning </a:t>
            </a:r>
            <a:r>
              <a:rPr lang="fr-FR" u="sng" dirty="0" err="1">
                <a:latin typeface="Arial Regular"/>
              </a:rPr>
              <a:t>Tool</a:t>
            </a:r>
            <a:r>
              <a:rPr lang="fr-FR" u="sng" dirty="0">
                <a:latin typeface="Arial Regular"/>
              </a:rPr>
              <a:t> 2 : MRP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C429C-1C5E-E848-A5AD-E45F3D97F6BC}"/>
              </a:ext>
            </a:extLst>
          </p:cNvPr>
          <p:cNvSpPr/>
          <p:nvPr/>
        </p:nvSpPr>
        <p:spPr>
          <a:xfrm>
            <a:off x="5303802" y="4109581"/>
            <a:ext cx="6235349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u="sng" dirty="0">
                <a:latin typeface="Arial Regular"/>
              </a:rPr>
              <a:t>In the Game:</a:t>
            </a:r>
          </a:p>
          <a:p>
            <a:pPr>
              <a:buFontTx/>
              <a:buChar char="-"/>
            </a:pPr>
            <a:r>
              <a:rPr lang="fr-FR" sz="1400" dirty="0">
                <a:latin typeface="Arial Regular"/>
              </a:rPr>
              <a:t>The </a:t>
            </a:r>
            <a:r>
              <a:rPr lang="fr-FR" sz="1400" dirty="0" err="1">
                <a:latin typeface="Arial Regular"/>
              </a:rPr>
              <a:t>retailer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estimates</a:t>
            </a:r>
            <a:r>
              <a:rPr lang="fr-FR" sz="1400" dirty="0">
                <a:latin typeface="Arial Regular"/>
              </a:rPr>
              <a:t> future </a:t>
            </a:r>
            <a:r>
              <a:rPr lang="fr-FR" sz="1400" dirty="0" err="1">
                <a:latin typeface="Arial Regular"/>
              </a:rPr>
              <a:t>demand</a:t>
            </a:r>
            <a:r>
              <a:rPr lang="fr-FR" sz="1400" dirty="0">
                <a:latin typeface="Arial Regular"/>
              </a:rPr>
              <a:t> (</a:t>
            </a:r>
            <a:r>
              <a:rPr lang="fr-FR" sz="1400" dirty="0" err="1">
                <a:latin typeface="Arial Regular"/>
              </a:rPr>
              <a:t>forecast</a:t>
            </a:r>
            <a:r>
              <a:rPr lang="fr-FR" sz="1400" dirty="0">
                <a:latin typeface="Arial Regular"/>
              </a:rPr>
              <a:t>). </a:t>
            </a:r>
            <a:r>
              <a:rPr lang="fr-FR" sz="1400" dirty="0" err="1">
                <a:latin typeface="Arial Regular"/>
              </a:rPr>
              <a:t>Then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determines</a:t>
            </a:r>
            <a:r>
              <a:rPr lang="fr-FR" sz="1400" dirty="0">
                <a:latin typeface="Arial Regular"/>
              </a:rPr>
              <a:t> the </a:t>
            </a:r>
            <a:r>
              <a:rPr lang="fr-FR" sz="1400" dirty="0" err="1">
                <a:latin typeface="Arial Regular"/>
              </a:rPr>
              <a:t>amounts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he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will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order</a:t>
            </a:r>
            <a:r>
              <a:rPr lang="fr-FR" sz="1400" dirty="0">
                <a:latin typeface="Arial Regular"/>
              </a:rPr>
              <a:t> to the </a:t>
            </a:r>
            <a:r>
              <a:rPr lang="fr-FR" sz="1400" dirty="0" err="1">
                <a:latin typeface="Arial Regular"/>
              </a:rPr>
              <a:t>Wholesaler</a:t>
            </a:r>
            <a:r>
              <a:rPr lang="fr-FR" sz="1400" dirty="0">
                <a:latin typeface="Arial Regular"/>
              </a:rPr>
              <a:t> in the future – </a:t>
            </a:r>
            <a:r>
              <a:rPr lang="fr-FR" sz="1400" dirty="0" err="1">
                <a:latin typeface="Arial Regular"/>
              </a:rPr>
              <a:t>based</a:t>
            </a:r>
            <a:r>
              <a:rPr lang="fr-FR" sz="1400" dirty="0">
                <a:latin typeface="Arial Regular"/>
              </a:rPr>
              <a:t> on </a:t>
            </a:r>
            <a:r>
              <a:rPr lang="fr-FR" sz="1400" dirty="0" err="1">
                <a:latin typeface="Arial Regular"/>
              </a:rPr>
              <a:t>his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safety</a:t>
            </a:r>
            <a:r>
              <a:rPr lang="fr-FR" sz="1400" dirty="0">
                <a:latin typeface="Arial Regular"/>
              </a:rPr>
              <a:t> stock, </a:t>
            </a:r>
            <a:r>
              <a:rPr lang="fr-FR" sz="1400" dirty="0" err="1">
                <a:latin typeface="Arial Regular"/>
              </a:rPr>
              <a:t>already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incoming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quantity</a:t>
            </a:r>
            <a:r>
              <a:rPr lang="fr-FR" sz="1400" dirty="0">
                <a:latin typeface="Arial Regular"/>
              </a:rPr>
              <a:t> etc.</a:t>
            </a:r>
          </a:p>
          <a:p>
            <a:pPr>
              <a:buFontTx/>
              <a:buChar char="-"/>
            </a:pPr>
            <a:endParaRPr lang="fr-FR" sz="1400" dirty="0">
              <a:latin typeface="Arial Regular"/>
            </a:endParaRPr>
          </a:p>
          <a:p>
            <a:pPr>
              <a:buFontTx/>
              <a:buChar char="-"/>
            </a:pPr>
            <a:r>
              <a:rPr lang="fr-FR" sz="1400" dirty="0" err="1">
                <a:latin typeface="Arial Regular"/>
              </a:rPr>
              <a:t>From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this</a:t>
            </a:r>
            <a:r>
              <a:rPr lang="fr-FR" sz="1400" dirty="0">
                <a:latin typeface="Arial Regular"/>
              </a:rPr>
              <a:t> information, and </a:t>
            </a:r>
            <a:r>
              <a:rPr lang="fr-FR" sz="1400" dirty="0" err="1">
                <a:latin typeface="Arial Regular"/>
              </a:rPr>
              <a:t>using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his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own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supply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parameters</a:t>
            </a:r>
            <a:r>
              <a:rPr lang="fr-FR" sz="1400" dirty="0">
                <a:latin typeface="Arial Regular"/>
              </a:rPr>
              <a:t>, the </a:t>
            </a:r>
            <a:r>
              <a:rPr lang="fr-FR" sz="1400" dirty="0" err="1">
                <a:latin typeface="Arial Regular"/>
              </a:rPr>
              <a:t>Wholesaler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decides</a:t>
            </a:r>
            <a:r>
              <a:rPr lang="fr-FR" sz="1400" dirty="0">
                <a:latin typeface="Arial Regular"/>
              </a:rPr>
              <a:t> how </a:t>
            </a:r>
            <a:r>
              <a:rPr lang="fr-FR" sz="1400" dirty="0" err="1">
                <a:latin typeface="Arial Regular"/>
              </a:rPr>
              <a:t>much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it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will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need</a:t>
            </a:r>
            <a:r>
              <a:rPr lang="fr-FR" sz="1400" dirty="0">
                <a:latin typeface="Arial Regular"/>
              </a:rPr>
              <a:t> for the future </a:t>
            </a:r>
            <a:r>
              <a:rPr lang="fr-FR" sz="1400" dirty="0" err="1">
                <a:latin typeface="Arial Regular"/>
              </a:rPr>
              <a:t>weeks</a:t>
            </a:r>
            <a:r>
              <a:rPr lang="fr-FR" sz="1400" dirty="0">
                <a:latin typeface="Arial Regular"/>
              </a:rPr>
              <a:t>, and </a:t>
            </a:r>
            <a:r>
              <a:rPr lang="fr-FR" sz="1400" dirty="0" err="1">
                <a:latin typeface="Arial Regular"/>
              </a:rPr>
              <a:t>communicate</a:t>
            </a:r>
            <a:r>
              <a:rPr lang="fr-FR" sz="1400" dirty="0">
                <a:latin typeface="Arial Regular"/>
              </a:rPr>
              <a:t> </a:t>
            </a:r>
            <a:r>
              <a:rPr lang="fr-FR" sz="1400" dirty="0" err="1">
                <a:latin typeface="Arial Regular"/>
              </a:rPr>
              <a:t>this</a:t>
            </a:r>
            <a:r>
              <a:rPr lang="fr-FR" sz="1400" dirty="0">
                <a:latin typeface="Arial Regular"/>
              </a:rPr>
              <a:t> information to the </a:t>
            </a:r>
            <a:r>
              <a:rPr lang="fr-FR" sz="1400" dirty="0" err="1">
                <a:latin typeface="Arial Regular"/>
              </a:rPr>
              <a:t>Distributor</a:t>
            </a:r>
            <a:r>
              <a:rPr lang="fr-FR" sz="1400" dirty="0">
                <a:latin typeface="Arial Regular"/>
              </a:rPr>
              <a:t>.</a:t>
            </a:r>
          </a:p>
          <a:p>
            <a:pPr>
              <a:buFontTx/>
              <a:buChar char="-"/>
            </a:pPr>
            <a:endParaRPr lang="fr-FR" sz="1400" dirty="0">
              <a:latin typeface="Arial Regular"/>
            </a:endParaRPr>
          </a:p>
          <a:p>
            <a:pPr>
              <a:buFontTx/>
              <a:buChar char="-"/>
            </a:pPr>
            <a:r>
              <a:rPr lang="fr-FR" sz="1400" dirty="0">
                <a:latin typeface="Arial Regular"/>
              </a:rPr>
              <a:t>The </a:t>
            </a:r>
            <a:r>
              <a:rPr lang="fr-FR" sz="1400" dirty="0" err="1">
                <a:latin typeface="Arial Regular"/>
              </a:rPr>
              <a:t>Distributor</a:t>
            </a:r>
            <a:r>
              <a:rPr lang="fr-FR" sz="1400" dirty="0">
                <a:latin typeface="Arial Regular"/>
              </a:rPr>
              <a:t> and </a:t>
            </a:r>
            <a:r>
              <a:rPr lang="fr-FR" sz="1400" dirty="0" err="1">
                <a:latin typeface="Arial Regular"/>
              </a:rPr>
              <a:t>then</a:t>
            </a:r>
            <a:r>
              <a:rPr lang="fr-FR" sz="1400" dirty="0">
                <a:latin typeface="Arial Regular"/>
              </a:rPr>
              <a:t> the Manufacturer do the </a:t>
            </a:r>
            <a:r>
              <a:rPr lang="fr-FR" sz="1400" dirty="0" err="1">
                <a:latin typeface="Arial Regular"/>
              </a:rPr>
              <a:t>same</a:t>
            </a:r>
            <a:r>
              <a:rPr lang="fr-FR" sz="1400" dirty="0">
                <a:latin typeface="Arial Regular"/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CBDE7D3-D35C-E444-A95C-446ABA793C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29" y="1820573"/>
            <a:ext cx="4026659" cy="25664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4CA3568-0973-684B-8CF6-945062557011}"/>
              </a:ext>
            </a:extLst>
          </p:cNvPr>
          <p:cNvSpPr txBox="1"/>
          <p:nvPr/>
        </p:nvSpPr>
        <p:spPr>
          <a:xfrm>
            <a:off x="339107" y="4541135"/>
            <a:ext cx="38152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>
                <a:latin typeface="Arial Regular"/>
              </a:rPr>
              <a:t>Demand-Driven</a:t>
            </a:r>
            <a:r>
              <a:rPr lang="fr-FR" u="sng" dirty="0">
                <a:latin typeface="Arial Regular"/>
              </a:rPr>
              <a:t> MRP :</a:t>
            </a:r>
          </a:p>
          <a:p>
            <a:r>
              <a:rPr lang="fr-FR" sz="1600" dirty="0">
                <a:latin typeface="Arial Regular"/>
              </a:rPr>
              <a:t>More </a:t>
            </a:r>
            <a:r>
              <a:rPr lang="fr-FR" sz="1600" dirty="0" err="1">
                <a:latin typeface="Arial Regular"/>
              </a:rPr>
              <a:t>advanced</a:t>
            </a:r>
            <a:r>
              <a:rPr lang="fr-FR" sz="1600" dirty="0">
                <a:latin typeface="Arial Regular"/>
              </a:rPr>
              <a:t> planning </a:t>
            </a:r>
            <a:r>
              <a:rPr lang="fr-FR" sz="1600" dirty="0" err="1">
                <a:latin typeface="Arial Regular"/>
              </a:rPr>
              <a:t>calculation</a:t>
            </a:r>
            <a:r>
              <a:rPr lang="fr-FR" sz="1600" dirty="0">
                <a:latin typeface="Arial Regular"/>
              </a:rPr>
              <a:t>, </a:t>
            </a:r>
            <a:r>
              <a:rPr lang="fr-FR" sz="1600" dirty="0" err="1">
                <a:latin typeface="Arial Regular"/>
              </a:rPr>
              <a:t>using</a:t>
            </a:r>
            <a:r>
              <a:rPr lang="fr-FR" sz="1600" dirty="0">
                <a:latin typeface="Arial Regular"/>
              </a:rPr>
              <a:t> </a:t>
            </a:r>
            <a:r>
              <a:rPr lang="fr-FR" sz="1600" dirty="0" err="1">
                <a:latin typeface="Arial Regular"/>
              </a:rPr>
              <a:t>dynamic</a:t>
            </a:r>
            <a:r>
              <a:rPr lang="fr-FR" sz="1600" dirty="0">
                <a:latin typeface="Arial Regular"/>
              </a:rPr>
              <a:t> buffers and </a:t>
            </a:r>
            <a:r>
              <a:rPr lang="fr-FR" sz="1600" dirty="0" err="1">
                <a:latin typeface="Arial Regular"/>
              </a:rPr>
              <a:t>strategic</a:t>
            </a:r>
            <a:r>
              <a:rPr lang="fr-FR" sz="1600" dirty="0">
                <a:latin typeface="Arial Regular"/>
              </a:rPr>
              <a:t> </a:t>
            </a:r>
            <a:r>
              <a:rPr lang="fr-FR" sz="1600" dirty="0" err="1">
                <a:latin typeface="Arial Regular"/>
              </a:rPr>
              <a:t>inventory</a:t>
            </a:r>
            <a:r>
              <a:rPr lang="fr-FR" sz="1600" dirty="0">
                <a:latin typeface="Arial Regular"/>
              </a:rPr>
              <a:t> to </a:t>
            </a:r>
            <a:r>
              <a:rPr lang="fr-FR" sz="1600" dirty="0" err="1">
                <a:latin typeface="Arial Regular"/>
              </a:rPr>
              <a:t>reduce</a:t>
            </a:r>
            <a:r>
              <a:rPr lang="fr-FR" sz="1600" dirty="0">
                <a:latin typeface="Arial Regular"/>
              </a:rPr>
              <a:t> the </a:t>
            </a:r>
            <a:r>
              <a:rPr lang="fr-FR" sz="1600" dirty="0" err="1">
                <a:latin typeface="Arial Regular"/>
              </a:rPr>
              <a:t>bullwhip</a:t>
            </a:r>
            <a:r>
              <a:rPr lang="fr-FR" sz="1600" dirty="0">
                <a:latin typeface="Arial Regular"/>
              </a:rPr>
              <a:t> and </a:t>
            </a:r>
            <a:r>
              <a:rPr lang="fr-FR" sz="1600" dirty="0" err="1">
                <a:latin typeface="Arial Regular"/>
              </a:rPr>
              <a:t>improve</a:t>
            </a:r>
            <a:r>
              <a:rPr lang="fr-FR" sz="1600" dirty="0">
                <a:latin typeface="Arial Regular"/>
              </a:rPr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521965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767"/>
            <a:ext cx="9660466" cy="2490952"/>
          </a:xfrm>
        </p:spPr>
        <p:txBody>
          <a:bodyPr>
            <a:normAutofit/>
          </a:bodyPr>
          <a:lstStyle/>
          <a:p>
            <a:r>
              <a:rPr lang="fr-FR" sz="2000" dirty="0" err="1"/>
              <a:t>Allows</a:t>
            </a:r>
            <a:r>
              <a:rPr lang="fr-FR" sz="2000" dirty="0"/>
              <a:t> </a:t>
            </a:r>
            <a:r>
              <a:rPr lang="fr-FR" sz="2000" dirty="0" err="1"/>
              <a:t>several</a:t>
            </a:r>
            <a:r>
              <a:rPr lang="fr-FR" sz="2000" dirty="0"/>
              <a:t> teams (marketing, sales, finance) to </a:t>
            </a:r>
            <a:r>
              <a:rPr lang="fr-FR" sz="2000" dirty="0" err="1"/>
              <a:t>collaborate</a:t>
            </a:r>
            <a:r>
              <a:rPr lang="fr-FR" sz="2000" dirty="0"/>
              <a:t> on the </a:t>
            </a:r>
            <a:r>
              <a:rPr lang="fr-FR" sz="2000" dirty="0" err="1"/>
              <a:t>forecasts</a:t>
            </a:r>
            <a:endParaRPr lang="fr-FR" sz="2000" dirty="0"/>
          </a:p>
          <a:p>
            <a:r>
              <a:rPr lang="fr-FR" sz="2000" dirty="0" err="1"/>
              <a:t>Calculate</a:t>
            </a:r>
            <a:r>
              <a:rPr lang="fr-FR" sz="2000" dirty="0"/>
              <a:t> </a:t>
            </a:r>
            <a:r>
              <a:rPr lang="fr-FR" sz="2000" dirty="0" err="1"/>
              <a:t>demand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algorithms</a:t>
            </a:r>
            <a:r>
              <a:rPr lang="fr-FR" sz="2000" dirty="0"/>
              <a:t> and </a:t>
            </a:r>
            <a:r>
              <a:rPr lang="fr-FR" sz="2000" dirty="0" err="1"/>
              <a:t>statistical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endParaRPr lang="fr-FR" sz="2000" dirty="0"/>
          </a:p>
          <a:p>
            <a:r>
              <a:rPr lang="fr-FR" sz="2000" dirty="0" err="1"/>
              <a:t>Work</a:t>
            </a:r>
            <a:r>
              <a:rPr lang="fr-FR" sz="2000" dirty="0"/>
              <a:t> on </a:t>
            </a:r>
            <a:r>
              <a:rPr lang="fr-FR" sz="2000" dirty="0" err="1"/>
              <a:t>aggregate</a:t>
            </a:r>
            <a:r>
              <a:rPr lang="fr-FR" sz="2000" dirty="0"/>
              <a:t> information </a:t>
            </a:r>
            <a:r>
              <a:rPr lang="fr-FR" sz="2000" dirty="0" err="1"/>
              <a:t>such</a:t>
            </a:r>
            <a:r>
              <a:rPr lang="fr-FR" sz="2000" dirty="0"/>
              <a:t> as </a:t>
            </a:r>
            <a:r>
              <a:rPr lang="fr-FR" sz="2000" dirty="0" err="1"/>
              <a:t>product</a:t>
            </a:r>
            <a:r>
              <a:rPr lang="fr-FR" sz="2000" dirty="0"/>
              <a:t> </a:t>
            </a:r>
            <a:r>
              <a:rPr lang="fr-FR" sz="2000" dirty="0" err="1"/>
              <a:t>family</a:t>
            </a:r>
            <a:r>
              <a:rPr lang="fr-FR" sz="2000" dirty="0"/>
              <a:t>/</a:t>
            </a:r>
            <a:r>
              <a:rPr lang="fr-FR" sz="2000" dirty="0" err="1"/>
              <a:t>category</a:t>
            </a:r>
            <a:r>
              <a:rPr lang="fr-FR" sz="2000" dirty="0"/>
              <a:t>,</a:t>
            </a:r>
          </a:p>
          <a:p>
            <a:r>
              <a:rPr lang="fr-FR" sz="2000" dirty="0" err="1"/>
              <a:t>Work</a:t>
            </a:r>
            <a:r>
              <a:rPr lang="fr-FR" sz="2000" dirty="0"/>
              <a:t> on </a:t>
            </a:r>
            <a:r>
              <a:rPr lang="fr-FR" sz="2000" dirty="0" err="1"/>
              <a:t>various</a:t>
            </a:r>
            <a:r>
              <a:rPr lang="fr-FR" sz="2000" dirty="0"/>
              <a:t> </a:t>
            </a:r>
            <a:r>
              <a:rPr lang="fr-FR" sz="2000" dirty="0" err="1"/>
              <a:t>units</a:t>
            </a:r>
            <a:r>
              <a:rPr lang="fr-FR" sz="2000" dirty="0"/>
              <a:t>: value (€, $), </a:t>
            </a:r>
            <a:r>
              <a:rPr lang="fr-FR" sz="2000" dirty="0" err="1"/>
              <a:t>quantity</a:t>
            </a:r>
            <a:r>
              <a:rPr lang="fr-FR" sz="2000" dirty="0"/>
              <a:t>, </a:t>
            </a:r>
            <a:r>
              <a:rPr lang="fr-FR" sz="2000" dirty="0" err="1"/>
              <a:t>years</a:t>
            </a:r>
            <a:r>
              <a:rPr lang="fr-FR" sz="2000" dirty="0"/>
              <a:t>, </a:t>
            </a:r>
            <a:r>
              <a:rPr lang="fr-FR" sz="2000" dirty="0" err="1"/>
              <a:t>months</a:t>
            </a:r>
            <a:r>
              <a:rPr lang="fr-FR" sz="2000" dirty="0"/>
              <a:t>..</a:t>
            </a:r>
          </a:p>
          <a:p>
            <a:r>
              <a:rPr lang="fr-FR" sz="2000" dirty="0"/>
              <a:t>Data </a:t>
            </a:r>
            <a:r>
              <a:rPr lang="fr-FR" sz="2000" dirty="0" err="1"/>
              <a:t>visualization</a:t>
            </a:r>
            <a:r>
              <a:rPr lang="fr-FR" sz="2000" dirty="0"/>
              <a:t> for </a:t>
            </a:r>
            <a:r>
              <a:rPr lang="fr-FR" sz="2000" dirty="0" err="1"/>
              <a:t>reporting</a:t>
            </a:r>
            <a:r>
              <a:rPr lang="fr-FR" sz="2000" dirty="0"/>
              <a:t> and </a:t>
            </a:r>
            <a:r>
              <a:rPr lang="fr-FR" sz="2000" dirty="0" err="1"/>
              <a:t>analysis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C1E8F-3B88-9443-AC84-6855BBA8ED22}"/>
              </a:ext>
            </a:extLst>
          </p:cNvPr>
          <p:cNvSpPr/>
          <p:nvPr/>
        </p:nvSpPr>
        <p:spPr>
          <a:xfrm>
            <a:off x="339107" y="1297121"/>
            <a:ext cx="409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Arial Regular"/>
              </a:rPr>
              <a:t>Planning </a:t>
            </a:r>
            <a:r>
              <a:rPr lang="fr-FR" u="sng" dirty="0" err="1">
                <a:latin typeface="Arial Regular"/>
              </a:rPr>
              <a:t>Tool</a:t>
            </a:r>
            <a:r>
              <a:rPr lang="fr-FR" u="sng" dirty="0">
                <a:latin typeface="Arial Regular"/>
              </a:rPr>
              <a:t> 3 : </a:t>
            </a:r>
            <a:r>
              <a:rPr lang="fr-FR" u="sng" dirty="0" err="1">
                <a:latin typeface="Arial Regular"/>
              </a:rPr>
              <a:t>Forecasting</a:t>
            </a:r>
            <a:r>
              <a:rPr lang="fr-FR" u="sng" dirty="0">
                <a:latin typeface="Arial Regular"/>
              </a:rPr>
              <a:t> software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A06F1F-0CFC-EB4E-ACFB-734614A190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163" y="3641207"/>
            <a:ext cx="4681191" cy="28742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C7EE2D-3366-2449-913C-95661EBFD1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0" y="3982163"/>
            <a:ext cx="3958702" cy="24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1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578" y="1864102"/>
            <a:ext cx="5113411" cy="104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Especially</a:t>
            </a:r>
            <a:r>
              <a:rPr lang="fr-FR" sz="2000" dirty="0"/>
              <a:t> </a:t>
            </a:r>
            <a:r>
              <a:rPr lang="fr-FR" sz="2000" dirty="0" err="1"/>
              <a:t>useful</a:t>
            </a:r>
            <a:r>
              <a:rPr lang="fr-FR" sz="2000" dirty="0"/>
              <a:t> for components or </a:t>
            </a:r>
            <a:r>
              <a:rPr lang="fr-FR" sz="2000" dirty="0" err="1"/>
              <a:t>spare</a:t>
            </a:r>
            <a:r>
              <a:rPr lang="fr-FR" sz="2000" dirty="0"/>
              <a:t> parts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used</a:t>
            </a:r>
            <a:r>
              <a:rPr lang="fr-FR" sz="2000" dirty="0"/>
              <a:t> at </a:t>
            </a:r>
            <a:r>
              <a:rPr lang="fr-FR" sz="2000" dirty="0" err="1"/>
              <a:t>scale</a:t>
            </a:r>
            <a:r>
              <a:rPr lang="fr-FR" sz="2000" dirty="0"/>
              <a:t> in the </a:t>
            </a:r>
            <a:r>
              <a:rPr lang="fr-FR" sz="2000" dirty="0" err="1"/>
              <a:t>automotive</a:t>
            </a:r>
            <a:r>
              <a:rPr lang="fr-FR" sz="2000" dirty="0"/>
              <a:t> </a:t>
            </a:r>
            <a:r>
              <a:rPr lang="fr-FR" sz="2000" dirty="0" err="1"/>
              <a:t>industry</a:t>
            </a:r>
            <a:endParaRPr lang="fr-FR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C1E8F-3B88-9443-AC84-6855BBA8ED22}"/>
              </a:ext>
            </a:extLst>
          </p:cNvPr>
          <p:cNvSpPr/>
          <p:nvPr/>
        </p:nvSpPr>
        <p:spPr>
          <a:xfrm>
            <a:off x="339107" y="1297121"/>
            <a:ext cx="487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Arial Regular"/>
              </a:rPr>
              <a:t>Planning </a:t>
            </a:r>
            <a:r>
              <a:rPr lang="fr-FR" u="sng" dirty="0" err="1">
                <a:latin typeface="Arial Regular"/>
              </a:rPr>
              <a:t>Tool</a:t>
            </a:r>
            <a:r>
              <a:rPr lang="fr-FR" u="sng" dirty="0">
                <a:latin typeface="Arial Regular"/>
              </a:rPr>
              <a:t> 4 : Kanban and « pull » </a:t>
            </a:r>
            <a:r>
              <a:rPr lang="fr-FR" u="sng" dirty="0" err="1">
                <a:latin typeface="Arial Regular"/>
              </a:rPr>
              <a:t>systems</a:t>
            </a:r>
            <a:endParaRPr lang="fr-FR" u="sng" dirty="0">
              <a:latin typeface="Arial Regular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A9110-5394-8740-9A7E-E0E7815F11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97" y="1864101"/>
            <a:ext cx="4859836" cy="3644877"/>
          </a:xfrm>
          <a:prstGeom prst="rect">
            <a:avLst/>
          </a:prstGeom>
          <a:ln>
            <a:solidFill>
              <a:srgbClr val="FF8C89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023B7B-E5DE-4543-9622-906230E7D0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578" y="3000669"/>
            <a:ext cx="4020483" cy="2677642"/>
          </a:xfrm>
          <a:prstGeom prst="rect">
            <a:avLst/>
          </a:prstGeom>
          <a:ln>
            <a:solidFill>
              <a:srgbClr val="FF8C89"/>
            </a:solidFill>
          </a:ln>
        </p:spPr>
      </p:pic>
    </p:spTree>
    <p:extLst>
      <p:ext uri="{BB962C8B-B14F-4D97-AF65-F5344CB8AC3E}">
        <p14:creationId xmlns:p14="http://schemas.microsoft.com/office/powerpoint/2010/main" val="2396314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CB1DE1-866F-A447-ABF8-6C066F46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7" y="1864102"/>
            <a:ext cx="9425781" cy="3396520"/>
          </a:xfrm>
        </p:spPr>
        <p:txBody>
          <a:bodyPr>
            <a:normAutofit/>
          </a:bodyPr>
          <a:lstStyle/>
          <a:p>
            <a:r>
              <a:rPr lang="fr-FR" sz="2000" dirty="0" err="1"/>
              <a:t>Map</a:t>
            </a:r>
            <a:r>
              <a:rPr lang="fr-FR" sz="2000" dirty="0"/>
              <a:t> the </a:t>
            </a:r>
            <a:r>
              <a:rPr lang="fr-FR" sz="2000" dirty="0" err="1"/>
              <a:t>flows</a:t>
            </a:r>
            <a:endParaRPr lang="fr-FR" sz="2000" dirty="0"/>
          </a:p>
          <a:p>
            <a:r>
              <a:rPr lang="fr-FR" sz="2000" dirty="0" err="1"/>
              <a:t>Create</a:t>
            </a:r>
            <a:r>
              <a:rPr lang="fr-FR" sz="2000" dirty="0"/>
              <a:t> « </a:t>
            </a:r>
            <a:r>
              <a:rPr lang="fr-FR" sz="2000" dirty="0" err="1"/>
              <a:t>What</a:t>
            </a:r>
            <a:r>
              <a:rPr lang="fr-FR" sz="2000" dirty="0"/>
              <a:t>-if » scenarios</a:t>
            </a:r>
          </a:p>
          <a:p>
            <a:r>
              <a:rPr lang="fr-FR" sz="2000" dirty="0" err="1"/>
              <a:t>Identify</a:t>
            </a:r>
            <a:r>
              <a:rPr lang="fr-FR" sz="2000" dirty="0"/>
              <a:t> </a:t>
            </a:r>
            <a:r>
              <a:rPr lang="fr-FR" sz="2000" dirty="0" err="1"/>
              <a:t>waste</a:t>
            </a:r>
            <a:r>
              <a:rPr lang="fr-FR" sz="2000" dirty="0"/>
              <a:t> in </a:t>
            </a:r>
            <a:r>
              <a:rPr lang="fr-FR" sz="2000" dirty="0" err="1"/>
              <a:t>inventory</a:t>
            </a:r>
            <a:r>
              <a:rPr lang="fr-FR" sz="2000" dirty="0"/>
              <a:t>/transportation</a:t>
            </a:r>
          </a:p>
          <a:p>
            <a:pPr marL="0" indent="0">
              <a:buNone/>
            </a:pPr>
            <a:r>
              <a:rPr lang="fr-FR" sz="2000" b="1" dirty="0"/>
              <a:t>Objective</a:t>
            </a:r>
            <a:r>
              <a:rPr lang="fr-FR" sz="2000" dirty="0"/>
              <a:t>: </a:t>
            </a:r>
            <a:r>
              <a:rPr lang="fr-FR" sz="2000" dirty="0" err="1"/>
              <a:t>make</a:t>
            </a:r>
            <a:r>
              <a:rPr lang="fr-FR" sz="2000" dirty="0"/>
              <a:t> the </a:t>
            </a:r>
            <a:r>
              <a:rPr lang="fr-FR" sz="2000" dirty="0" err="1"/>
              <a:t>supply-chain</a:t>
            </a:r>
            <a:r>
              <a:rPr lang="fr-FR" sz="2000" dirty="0"/>
              <a:t> more </a:t>
            </a:r>
            <a:r>
              <a:rPr lang="fr-FR" sz="2000" i="1" dirty="0" err="1"/>
              <a:t>reactive</a:t>
            </a:r>
            <a:r>
              <a:rPr lang="fr-FR" sz="2000" dirty="0"/>
              <a:t> and </a:t>
            </a:r>
            <a:r>
              <a:rPr lang="fr-FR" sz="2000" i="1" dirty="0" err="1"/>
              <a:t>resilient</a:t>
            </a:r>
            <a:endParaRPr lang="fr-FR" sz="2000" i="1" dirty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r>
              <a:rPr lang="fr-FR" sz="2000" i="1" dirty="0"/>
              <a:t>In the </a:t>
            </a:r>
            <a:r>
              <a:rPr lang="fr-FR" sz="2000" i="1" dirty="0" err="1"/>
              <a:t>game</a:t>
            </a:r>
            <a:r>
              <a:rPr lang="fr-FR" sz="2000" i="1" dirty="0"/>
              <a:t>:</a:t>
            </a:r>
          </a:p>
          <a:p>
            <a:pPr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Reducing</a:t>
            </a:r>
            <a:r>
              <a:rPr lang="fr-FR" sz="2000" dirty="0">
                <a:sym typeface="Wingdings" pitchFamily="2" charset="2"/>
              </a:rPr>
              <a:t> the lead time</a:t>
            </a:r>
          </a:p>
          <a:p>
            <a:pPr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 </a:t>
            </a:r>
            <a:r>
              <a:rPr lang="fr-FR" sz="2000" dirty="0" err="1">
                <a:sym typeface="Wingdings" pitchFamily="2" charset="2"/>
              </a:rPr>
              <a:t>Reducing</a:t>
            </a:r>
            <a:r>
              <a:rPr lang="fr-FR" sz="2000" dirty="0">
                <a:sym typeface="Wingdings" pitchFamily="2" charset="2"/>
              </a:rPr>
              <a:t> the </a:t>
            </a:r>
            <a:r>
              <a:rPr lang="fr-FR" sz="2000" dirty="0" err="1">
                <a:sym typeface="Wingdings" pitchFamily="2" charset="2"/>
              </a:rPr>
              <a:t>number</a:t>
            </a:r>
            <a:r>
              <a:rPr lang="fr-FR" sz="2000" dirty="0">
                <a:sym typeface="Wingdings" pitchFamily="2" charset="2"/>
              </a:rPr>
              <a:t> of stages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C1E8F-3B88-9443-AC84-6855BBA8ED22}"/>
              </a:ext>
            </a:extLst>
          </p:cNvPr>
          <p:cNvSpPr/>
          <p:nvPr/>
        </p:nvSpPr>
        <p:spPr>
          <a:xfrm>
            <a:off x="339107" y="129712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>
                <a:latin typeface="Arial Regular"/>
              </a:rPr>
              <a:t>Supply</a:t>
            </a:r>
            <a:r>
              <a:rPr lang="fr-FR" u="sng" dirty="0">
                <a:latin typeface="Arial Regular"/>
              </a:rPr>
              <a:t>-Chain network design:</a:t>
            </a:r>
            <a:r>
              <a:rPr lang="fr-FR" dirty="0">
                <a:latin typeface="Arial Regular"/>
              </a:rPr>
              <a:t> ex: « </a:t>
            </a:r>
            <a:r>
              <a:rPr lang="fr-FR" dirty="0" err="1">
                <a:latin typeface="Arial Regular"/>
              </a:rPr>
              <a:t>Llamasoft</a:t>
            </a:r>
            <a:r>
              <a:rPr lang="fr-FR" dirty="0">
                <a:latin typeface="Arial Regular"/>
              </a:rPr>
              <a:t> » software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5B6F6FD-C48C-1240-A62F-CA9CFC1B01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355" y="3630095"/>
            <a:ext cx="6028267" cy="269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3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C1E8F-3B88-9443-AC84-6855BBA8ED22}"/>
              </a:ext>
            </a:extLst>
          </p:cNvPr>
          <p:cNvSpPr/>
          <p:nvPr/>
        </p:nvSpPr>
        <p:spPr>
          <a:xfrm>
            <a:off x="339107" y="1297121"/>
            <a:ext cx="790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rial Regular"/>
              </a:rPr>
              <a:t>Sustainability</a:t>
            </a:r>
            <a:r>
              <a:rPr lang="fr-FR" sz="2400" dirty="0">
                <a:latin typeface="Arial Regular"/>
              </a:rPr>
              <a:t> and CSR (</a:t>
            </a:r>
            <a:r>
              <a:rPr lang="fr-FR" sz="2400" dirty="0" err="1">
                <a:latin typeface="Arial Regular"/>
              </a:rPr>
              <a:t>Corporate</a:t>
            </a:r>
            <a:r>
              <a:rPr lang="fr-FR" sz="2400" dirty="0">
                <a:latin typeface="Arial Regular"/>
              </a:rPr>
              <a:t> Social </a:t>
            </a:r>
            <a:r>
              <a:rPr lang="fr-FR" sz="2400" dirty="0" err="1">
                <a:latin typeface="Arial Regular"/>
              </a:rPr>
              <a:t>Responsibility</a:t>
            </a:r>
            <a:r>
              <a:rPr lang="fr-FR" sz="2400" dirty="0">
                <a:latin typeface="Arial Regular"/>
              </a:rPr>
              <a:t>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A40292-8B9E-6D4B-8A88-B2C170101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7324202" cy="5403663"/>
          </a:xfrm>
        </p:spPr>
        <p:txBody>
          <a:bodyPr>
            <a:normAutofit/>
          </a:bodyPr>
          <a:lstStyle/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Reduce</a:t>
            </a:r>
            <a:r>
              <a:rPr lang="fr-FR" sz="2000" dirty="0"/>
              <a:t> all types of </a:t>
            </a:r>
            <a:r>
              <a:rPr lang="fr-FR" sz="2000" dirty="0" err="1"/>
              <a:t>waste</a:t>
            </a:r>
            <a:r>
              <a:rPr lang="fr-FR" sz="2000" dirty="0"/>
              <a:t> (</a:t>
            </a:r>
            <a:r>
              <a:rPr lang="fr-FR" sz="2000" dirty="0" err="1"/>
              <a:t>moving</a:t>
            </a:r>
            <a:r>
              <a:rPr lang="fr-FR" sz="2000" dirty="0"/>
              <a:t>/</a:t>
            </a:r>
            <a:r>
              <a:rPr lang="fr-FR" sz="2000" dirty="0" err="1"/>
              <a:t>producing</a:t>
            </a:r>
            <a:r>
              <a:rPr lang="fr-FR" sz="2000" dirty="0"/>
              <a:t> </a:t>
            </a:r>
            <a:r>
              <a:rPr lang="fr-FR" sz="2000" dirty="0" err="1"/>
              <a:t>too</a:t>
            </a:r>
            <a:r>
              <a:rPr lang="fr-FR" sz="2000" dirty="0"/>
              <a:t> </a:t>
            </a:r>
            <a:r>
              <a:rPr lang="fr-FR" sz="2000" dirty="0" err="1"/>
              <a:t>much</a:t>
            </a:r>
            <a:r>
              <a:rPr lang="fr-FR" sz="2000" dirty="0"/>
              <a:t>..)</a:t>
            </a:r>
          </a:p>
          <a:p>
            <a:endParaRPr lang="fr-FR" sz="1000" dirty="0"/>
          </a:p>
          <a:p>
            <a:r>
              <a:rPr lang="fr-FR" sz="2000" dirty="0" err="1"/>
              <a:t>Calculate</a:t>
            </a:r>
            <a:r>
              <a:rPr lang="fr-FR" sz="2000" dirty="0"/>
              <a:t> </a:t>
            </a:r>
            <a:r>
              <a:rPr lang="fr-FR" sz="2000" dirty="0" err="1"/>
              <a:t>greenhouse</a:t>
            </a:r>
            <a:r>
              <a:rPr lang="fr-FR" sz="2000" dirty="0"/>
              <a:t> </a:t>
            </a:r>
            <a:r>
              <a:rPr lang="fr-FR" sz="2000" dirty="0" err="1"/>
              <a:t>gas</a:t>
            </a:r>
            <a:r>
              <a:rPr lang="fr-FR" sz="2000" dirty="0"/>
              <a:t> </a:t>
            </a:r>
            <a:r>
              <a:rPr lang="fr-FR" sz="2000" dirty="0" err="1"/>
              <a:t>emissions</a:t>
            </a:r>
            <a:r>
              <a:rPr lang="fr-FR" sz="2000" dirty="0"/>
              <a:t> and </a:t>
            </a:r>
            <a:r>
              <a:rPr lang="fr-FR" sz="2000" dirty="0" err="1"/>
              <a:t>define</a:t>
            </a:r>
            <a:r>
              <a:rPr lang="fr-FR" sz="2000" dirty="0"/>
              <a:t> objectives to </a:t>
            </a:r>
            <a:r>
              <a:rPr lang="fr-FR" sz="2000" dirty="0" err="1"/>
              <a:t>reduce</a:t>
            </a:r>
            <a:r>
              <a:rPr lang="fr-FR" sz="2000" dirty="0"/>
              <a:t> </a:t>
            </a:r>
            <a:r>
              <a:rPr lang="fr-FR" sz="2000" dirty="0" err="1"/>
              <a:t>them</a:t>
            </a:r>
            <a:endParaRPr lang="fr-FR" sz="2000" dirty="0"/>
          </a:p>
          <a:p>
            <a:endParaRPr lang="fr-FR" sz="1000" dirty="0"/>
          </a:p>
          <a:p>
            <a:r>
              <a:rPr lang="fr-FR" sz="2000" dirty="0"/>
              <a:t>Audit the impacts </a:t>
            </a:r>
            <a:r>
              <a:rPr lang="fr-FR" sz="2000" dirty="0" err="1"/>
              <a:t>throughout</a:t>
            </a:r>
            <a:r>
              <a:rPr lang="fr-FR" sz="2000" dirty="0"/>
              <a:t> the </a:t>
            </a:r>
            <a:r>
              <a:rPr lang="fr-FR" sz="2000" dirty="0" err="1"/>
              <a:t>whole</a:t>
            </a:r>
            <a:r>
              <a:rPr lang="fr-FR" sz="2000" dirty="0"/>
              <a:t> </a:t>
            </a:r>
            <a:r>
              <a:rPr lang="fr-FR" sz="2000" dirty="0" err="1"/>
              <a:t>lifecycle</a:t>
            </a:r>
            <a:r>
              <a:rPr lang="fr-FR" sz="2000" dirty="0"/>
              <a:t> :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product</a:t>
            </a:r>
            <a:r>
              <a:rPr lang="fr-FR" sz="2000" dirty="0"/>
              <a:t> design to production, distribution and end-of-life</a:t>
            </a:r>
          </a:p>
          <a:p>
            <a:endParaRPr lang="fr-FR" sz="1000" dirty="0"/>
          </a:p>
          <a:p>
            <a:r>
              <a:rPr lang="fr-FR" sz="2000" dirty="0" err="1"/>
              <a:t>Require</a:t>
            </a:r>
            <a:r>
              <a:rPr lang="fr-FR" sz="2000" dirty="0"/>
              <a:t> </a:t>
            </a:r>
            <a:r>
              <a:rPr lang="fr-FR" sz="2000" dirty="0" err="1"/>
              <a:t>suppliers</a:t>
            </a:r>
            <a:r>
              <a:rPr lang="fr-FR" sz="2000" dirty="0"/>
              <a:t> to </a:t>
            </a:r>
            <a:r>
              <a:rPr lang="fr-FR" sz="2000" dirty="0" err="1"/>
              <a:t>follow</a:t>
            </a:r>
            <a:r>
              <a:rPr lang="fr-FR" sz="2000" dirty="0"/>
              <a:t> </a:t>
            </a:r>
            <a:r>
              <a:rPr lang="fr-FR" sz="2000" dirty="0" err="1"/>
              <a:t>ethical</a:t>
            </a:r>
            <a:r>
              <a:rPr lang="fr-FR" sz="2000" dirty="0"/>
              <a:t>, social and </a:t>
            </a:r>
            <a:r>
              <a:rPr lang="fr-FR" sz="2000" dirty="0" err="1"/>
              <a:t>environmental</a:t>
            </a:r>
            <a:r>
              <a:rPr lang="fr-FR" sz="2000" dirty="0"/>
              <a:t> standards</a:t>
            </a:r>
          </a:p>
          <a:p>
            <a:endParaRPr lang="fr-FR" sz="1000" dirty="0"/>
          </a:p>
          <a:p>
            <a:r>
              <a:rPr lang="fr-FR" sz="2000" dirty="0"/>
              <a:t>Source </a:t>
            </a:r>
            <a:r>
              <a:rPr lang="fr-FR" sz="2000" dirty="0" err="1"/>
              <a:t>locally</a:t>
            </a:r>
            <a:r>
              <a:rPr lang="fr-FR" sz="2000" dirty="0"/>
              <a:t> and </a:t>
            </a:r>
            <a:r>
              <a:rPr lang="fr-FR" sz="2000" dirty="0" err="1"/>
              <a:t>shorten</a:t>
            </a:r>
            <a:r>
              <a:rPr lang="fr-FR" sz="2000" dirty="0"/>
              <a:t> </a:t>
            </a:r>
            <a:r>
              <a:rPr lang="fr-FR" sz="2000" dirty="0" err="1"/>
              <a:t>supply</a:t>
            </a:r>
            <a:r>
              <a:rPr lang="fr-FR" sz="2000" dirty="0"/>
              <a:t> </a:t>
            </a:r>
            <a:r>
              <a:rPr lang="fr-FR" sz="2000" dirty="0" err="1"/>
              <a:t>chain</a:t>
            </a:r>
            <a:r>
              <a:rPr lang="fr-FR" sz="2000" dirty="0"/>
              <a:t> </a:t>
            </a:r>
            <a:r>
              <a:rPr lang="fr-FR" sz="2000" dirty="0" err="1"/>
              <a:t>length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6A5E95E-0D5F-D14A-A756-C8FDFB673A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6043" y="220715"/>
            <a:ext cx="1817757" cy="33764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21C41F-041A-AC49-A505-679909BA42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744" y="4040884"/>
            <a:ext cx="2894333" cy="23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51298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b="1" dirty="0" err="1"/>
              <a:t>Supply</a:t>
            </a:r>
            <a:r>
              <a:rPr lang="fr-FR" b="1" dirty="0"/>
              <a:t> </a:t>
            </a:r>
            <a:r>
              <a:rPr lang="fr-FR" b="1" dirty="0" err="1"/>
              <a:t>chain</a:t>
            </a:r>
            <a:r>
              <a:rPr lang="fr-FR" b="1" dirty="0"/>
              <a:t> </a:t>
            </a:r>
            <a:r>
              <a:rPr lang="fr-FR" b="1" dirty="0" err="1"/>
              <a:t>definition</a:t>
            </a:r>
            <a:r>
              <a:rPr lang="fr-FR" b="1" dirty="0"/>
              <a:t>:</a:t>
            </a:r>
          </a:p>
          <a:p>
            <a:pPr marL="0" indent="0">
              <a:buNone/>
            </a:pPr>
            <a:r>
              <a:rPr lang="fr-FR" dirty="0"/>
              <a:t>The planning, </a:t>
            </a:r>
            <a:r>
              <a:rPr lang="fr-FR" dirty="0" err="1"/>
              <a:t>sourcing</a:t>
            </a:r>
            <a:r>
              <a:rPr lang="fr-FR" dirty="0"/>
              <a:t>, </a:t>
            </a:r>
            <a:r>
              <a:rPr lang="fr-FR" dirty="0" err="1"/>
              <a:t>manufacturing</a:t>
            </a:r>
            <a:r>
              <a:rPr lang="fr-FR" dirty="0"/>
              <a:t>, distribution, and </a:t>
            </a:r>
            <a:r>
              <a:rPr lang="fr-FR" dirty="0" err="1"/>
              <a:t>delivery</a:t>
            </a:r>
            <a:r>
              <a:rPr lang="fr-FR" dirty="0"/>
              <a:t> of </a:t>
            </a:r>
            <a:r>
              <a:rPr lang="fr-FR" dirty="0" err="1"/>
              <a:t>products</a:t>
            </a:r>
            <a:r>
              <a:rPr lang="fr-FR" dirty="0"/>
              <a:t> or services </a:t>
            </a:r>
            <a:r>
              <a:rPr lang="fr-FR" dirty="0" err="1"/>
              <a:t>from</a:t>
            </a:r>
            <a:r>
              <a:rPr lang="fr-FR" dirty="0"/>
              <a:t> the point of </a:t>
            </a:r>
            <a:r>
              <a:rPr lang="fr-FR" dirty="0" err="1"/>
              <a:t>origin</a:t>
            </a:r>
            <a:r>
              <a:rPr lang="fr-FR" dirty="0"/>
              <a:t> (</a:t>
            </a:r>
            <a:r>
              <a:rPr lang="fr-FR" dirty="0" err="1"/>
              <a:t>raw</a:t>
            </a:r>
            <a:r>
              <a:rPr lang="fr-FR" dirty="0"/>
              <a:t> </a:t>
            </a:r>
            <a:r>
              <a:rPr lang="fr-FR" dirty="0" err="1"/>
              <a:t>materials</a:t>
            </a:r>
            <a:r>
              <a:rPr lang="fr-FR" dirty="0"/>
              <a:t>) to </a:t>
            </a:r>
            <a:r>
              <a:rPr lang="fr-FR" dirty="0" err="1"/>
              <a:t>consumption</a:t>
            </a:r>
            <a:r>
              <a:rPr lang="fr-FR" dirty="0"/>
              <a:t> (</a:t>
            </a:r>
            <a:r>
              <a:rPr lang="fr-FR" dirty="0" err="1"/>
              <a:t>arrival</a:t>
            </a:r>
            <a:r>
              <a:rPr lang="fr-FR" dirty="0"/>
              <a:t> at the end consumer).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includes</a:t>
            </a:r>
            <a:r>
              <a:rPr lang="fr-FR" dirty="0"/>
              <a:t> all </a:t>
            </a:r>
            <a:r>
              <a:rPr lang="fr-FR" dirty="0" err="1"/>
              <a:t>internal</a:t>
            </a:r>
            <a:r>
              <a:rPr lang="fr-FR" dirty="0"/>
              <a:t> and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factories</a:t>
            </a:r>
            <a:r>
              <a:rPr lang="fr-FR" dirty="0"/>
              <a:t>, </a:t>
            </a:r>
            <a:r>
              <a:rPr lang="fr-FR" dirty="0" err="1"/>
              <a:t>warehouses</a:t>
            </a:r>
            <a:r>
              <a:rPr lang="fr-FR" dirty="0"/>
              <a:t>, transportation services and all the information </a:t>
            </a:r>
            <a:r>
              <a:rPr lang="fr-FR" dirty="0" err="1"/>
              <a:t>flows</a:t>
            </a:r>
            <a:r>
              <a:rPr lang="fr-FR" dirty="0"/>
              <a:t> and </a:t>
            </a:r>
            <a:r>
              <a:rPr lang="fr-FR" dirty="0" err="1"/>
              <a:t>processes</a:t>
            </a:r>
            <a:r>
              <a:rPr lang="fr-FR" dirty="0"/>
              <a:t> to </a:t>
            </a:r>
            <a:r>
              <a:rPr lang="fr-FR" dirty="0" err="1"/>
              <a:t>coordinate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800" b="1" dirty="0"/>
              <a:t>Marketing</a:t>
            </a:r>
            <a:r>
              <a:rPr lang="fr-FR" sz="2800" dirty="0"/>
              <a:t> = </a:t>
            </a:r>
            <a:r>
              <a:rPr lang="fr-FR" sz="2800" dirty="0" err="1"/>
              <a:t>create</a:t>
            </a:r>
            <a:r>
              <a:rPr lang="fr-FR" sz="2800" dirty="0"/>
              <a:t> more </a:t>
            </a:r>
            <a:r>
              <a:rPr lang="fr-FR" sz="2800" dirty="0" err="1"/>
              <a:t>demand</a:t>
            </a:r>
            <a:endParaRPr lang="fr-FR" sz="2800" dirty="0"/>
          </a:p>
          <a:p>
            <a:pPr marL="0" indent="0">
              <a:buNone/>
            </a:pPr>
            <a:r>
              <a:rPr lang="fr-FR" sz="2800" b="1" dirty="0"/>
              <a:t>Operations / </a:t>
            </a:r>
            <a:r>
              <a:rPr lang="fr-FR" sz="2800" b="1" dirty="0" err="1"/>
              <a:t>Supply</a:t>
            </a:r>
            <a:r>
              <a:rPr lang="fr-FR" sz="2800" b="1" dirty="0"/>
              <a:t> </a:t>
            </a:r>
            <a:r>
              <a:rPr lang="fr-FR" sz="2800" b="1" dirty="0" err="1"/>
              <a:t>chain</a:t>
            </a:r>
            <a:r>
              <a:rPr lang="fr-FR" sz="2800" b="1" dirty="0"/>
              <a:t> </a:t>
            </a:r>
            <a:r>
              <a:rPr lang="fr-FR" sz="2800" dirty="0"/>
              <a:t>= </a:t>
            </a:r>
            <a:r>
              <a:rPr lang="fr-FR" sz="2800" dirty="0" err="1"/>
              <a:t>fulfill</a:t>
            </a:r>
            <a:r>
              <a:rPr lang="fr-FR" sz="2800" dirty="0"/>
              <a:t> the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</p:spTree>
    <p:extLst>
      <p:ext uri="{BB962C8B-B14F-4D97-AF65-F5344CB8AC3E}">
        <p14:creationId xmlns:p14="http://schemas.microsoft.com/office/powerpoint/2010/main" val="2852306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246CF-F561-C84F-8F2D-EE49FF237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/ </a:t>
            </a:r>
            <a:r>
              <a:rPr lang="fr-FR" dirty="0" err="1"/>
              <a:t>Thanks</a:t>
            </a:r>
            <a:r>
              <a:rPr lang="fr-FR" dirty="0"/>
              <a:t>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BF88CD-3B9C-2C4F-8C2E-BBCE8F660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Mathias Le </a:t>
            </a:r>
            <a:r>
              <a:rPr lang="fr-FR" dirty="0" err="1"/>
              <a:t>Scaon</a:t>
            </a:r>
            <a:endParaRPr lang="fr-FR" dirty="0"/>
          </a:p>
          <a:p>
            <a:r>
              <a:rPr lang="fr-FR" dirty="0" err="1"/>
              <a:t>mathias@zensimu.com</a:t>
            </a:r>
            <a:endParaRPr lang="fr-FR" dirty="0"/>
          </a:p>
          <a:p>
            <a:endParaRPr lang="fr-FR" dirty="0"/>
          </a:p>
          <a:p>
            <a:r>
              <a:rPr lang="fr-FR" dirty="0">
                <a:solidFill>
                  <a:srgbClr val="2EC4B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https://zensimu.com/</a:t>
            </a:r>
            <a:endParaRPr lang="fr-FR" dirty="0">
              <a:solidFill>
                <a:srgbClr val="2EC4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80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5AC2111-655A-2742-A7A1-0B4A5BBBA8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75" y="1517936"/>
            <a:ext cx="11101755" cy="47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546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b="1" dirty="0"/>
              <a:t>The « SCOR » model - </a:t>
            </a:r>
            <a:r>
              <a:rPr lang="fr-FR" sz="1800" b="1" dirty="0" err="1"/>
              <a:t>S</a:t>
            </a:r>
            <a:r>
              <a:rPr lang="fr-FR" sz="1800" dirty="0" err="1"/>
              <a:t>upply</a:t>
            </a:r>
            <a:r>
              <a:rPr lang="fr-FR" sz="1800" dirty="0"/>
              <a:t> </a:t>
            </a:r>
            <a:r>
              <a:rPr lang="fr-FR" sz="1800" b="1" dirty="0"/>
              <a:t>C</a:t>
            </a:r>
            <a:r>
              <a:rPr lang="fr-FR" sz="1800" dirty="0"/>
              <a:t>hain </a:t>
            </a:r>
            <a:r>
              <a:rPr lang="fr-FR" sz="1800" b="1" dirty="0"/>
              <a:t>O</a:t>
            </a:r>
            <a:r>
              <a:rPr lang="fr-FR" sz="1800" dirty="0"/>
              <a:t>perations </a:t>
            </a:r>
            <a:r>
              <a:rPr lang="fr-FR" sz="1800" b="1" dirty="0"/>
              <a:t>R</a:t>
            </a:r>
            <a:r>
              <a:rPr lang="fr-FR" sz="1800" dirty="0"/>
              <a:t>eference :</a:t>
            </a:r>
            <a:endParaRPr lang="fr-FR" sz="20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pic>
        <p:nvPicPr>
          <p:cNvPr id="4097" name="Picture 1" descr="page27image32408800">
            <a:extLst>
              <a:ext uri="{FF2B5EF4-FFF2-40B4-BE49-F238E27FC236}">
                <a16:creationId xmlns:a16="http://schemas.microsoft.com/office/drawing/2014/main" id="{28A88E24-D467-F146-8AD7-A736915D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901" y="1950062"/>
            <a:ext cx="9799376" cy="41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99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5B672D-82F2-D74F-8FD4-5B0FA8C4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2"/>
            <a:ext cx="10515600" cy="5282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/>
              <a:t>Supply</a:t>
            </a:r>
            <a:r>
              <a:rPr lang="fr-FR" b="1" dirty="0"/>
              <a:t> Chain Contraints :</a:t>
            </a:r>
          </a:p>
          <a:p>
            <a:r>
              <a:rPr lang="fr-FR" dirty="0"/>
              <a:t>Production :</a:t>
            </a:r>
          </a:p>
          <a:p>
            <a:pPr lvl="1"/>
            <a:r>
              <a:rPr lang="fr-FR" dirty="0">
                <a:latin typeface="Arial Regular"/>
              </a:rPr>
              <a:t>Components </a:t>
            </a:r>
            <a:r>
              <a:rPr lang="fr-FR" dirty="0" err="1">
                <a:latin typeface="Arial Regular"/>
              </a:rPr>
              <a:t>availability</a:t>
            </a:r>
            <a:r>
              <a:rPr lang="fr-FR" dirty="0">
                <a:latin typeface="Arial Regular"/>
              </a:rPr>
              <a:t>,</a:t>
            </a:r>
          </a:p>
          <a:p>
            <a:pPr lvl="1"/>
            <a:r>
              <a:rPr lang="fr-FR" dirty="0">
                <a:latin typeface="Arial Regular"/>
              </a:rPr>
              <a:t>Minimum batch size,</a:t>
            </a:r>
          </a:p>
          <a:p>
            <a:pPr lvl="1"/>
            <a:r>
              <a:rPr lang="fr-FR" dirty="0" err="1">
                <a:latin typeface="Arial Regular"/>
              </a:rPr>
              <a:t>Manufacturing</a:t>
            </a:r>
            <a:r>
              <a:rPr lang="fr-FR" dirty="0">
                <a:latin typeface="Arial Regular"/>
              </a:rPr>
              <a:t> lead time,</a:t>
            </a:r>
          </a:p>
          <a:p>
            <a:pPr lvl="1"/>
            <a:r>
              <a:rPr lang="fr-FR" dirty="0" err="1">
                <a:latin typeface="Arial Regular"/>
              </a:rPr>
              <a:t>Workforce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availability</a:t>
            </a:r>
            <a:r>
              <a:rPr lang="fr-FR" dirty="0">
                <a:latin typeface="Arial Regular"/>
              </a:rPr>
              <a:t>,</a:t>
            </a:r>
          </a:p>
          <a:p>
            <a:pPr lvl="1"/>
            <a:r>
              <a:rPr lang="fr-FR" dirty="0">
                <a:latin typeface="Arial Regular"/>
              </a:rPr>
              <a:t>Machine performance</a:t>
            </a:r>
          </a:p>
          <a:p>
            <a:r>
              <a:rPr lang="fr-FR" dirty="0"/>
              <a:t>Storage :</a:t>
            </a:r>
          </a:p>
          <a:p>
            <a:pPr lvl="1"/>
            <a:r>
              <a:rPr lang="fr-FR" dirty="0">
                <a:latin typeface="Arial Regular"/>
              </a:rPr>
              <a:t>Maximum surface</a:t>
            </a:r>
          </a:p>
          <a:p>
            <a:pPr lvl="1"/>
            <a:r>
              <a:rPr lang="fr-FR" dirty="0">
                <a:latin typeface="Arial Regular"/>
              </a:rPr>
              <a:t>Shipping/</a:t>
            </a:r>
            <a:r>
              <a:rPr lang="fr-FR" dirty="0" err="1">
                <a:latin typeface="Arial Regular"/>
              </a:rPr>
              <a:t>receiving</a:t>
            </a:r>
            <a:r>
              <a:rPr lang="fr-FR" dirty="0">
                <a:latin typeface="Arial Regular"/>
              </a:rPr>
              <a:t> </a:t>
            </a:r>
            <a:r>
              <a:rPr lang="fr-FR" dirty="0" err="1">
                <a:latin typeface="Arial Regular"/>
              </a:rPr>
              <a:t>capacity</a:t>
            </a:r>
            <a:endParaRPr lang="fr-FR" dirty="0">
              <a:latin typeface="Arial Regular"/>
            </a:endParaRPr>
          </a:p>
          <a:p>
            <a:r>
              <a:rPr lang="fr-FR" dirty="0"/>
              <a:t>Transportation :</a:t>
            </a:r>
          </a:p>
          <a:p>
            <a:pPr lvl="1"/>
            <a:r>
              <a:rPr lang="fr-FR" dirty="0">
                <a:latin typeface="Arial Regular"/>
              </a:rPr>
              <a:t>Delivery lead time</a:t>
            </a:r>
          </a:p>
          <a:p>
            <a:pPr lvl="1"/>
            <a:r>
              <a:rPr lang="fr-FR" dirty="0">
                <a:latin typeface="Arial Regular"/>
              </a:rPr>
              <a:t>Truck </a:t>
            </a:r>
            <a:r>
              <a:rPr lang="fr-FR" dirty="0" err="1">
                <a:latin typeface="Arial Regular"/>
              </a:rPr>
              <a:t>capacity</a:t>
            </a:r>
            <a:endParaRPr lang="fr-FR" dirty="0">
              <a:latin typeface="Arial Regular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FDD2B47-C320-3D45-9281-390205D2C0B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706" y="4164441"/>
            <a:ext cx="1952463" cy="166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A83F73-C2E4-4C4F-B33A-699E812A10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7785" y="3163362"/>
            <a:ext cx="2789115" cy="183494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4F88866-0153-1642-933F-326B9F8952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723" y="1705650"/>
            <a:ext cx="2485292" cy="21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7812"/>
            <a:ext cx="4777154" cy="4672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b="1" dirty="0" err="1"/>
              <a:t>Typical</a:t>
            </a:r>
            <a:r>
              <a:rPr lang="fr-FR" b="1" dirty="0"/>
              <a:t> </a:t>
            </a:r>
            <a:r>
              <a:rPr lang="fr-FR" b="1" dirty="0" err="1"/>
              <a:t>Supply</a:t>
            </a:r>
            <a:r>
              <a:rPr lang="fr-FR" b="1" dirty="0"/>
              <a:t> </a:t>
            </a:r>
            <a:r>
              <a:rPr lang="fr-FR" b="1" dirty="0" err="1"/>
              <a:t>chain</a:t>
            </a:r>
            <a:r>
              <a:rPr lang="fr-FR" b="1" dirty="0"/>
              <a:t> </a:t>
            </a:r>
            <a:r>
              <a:rPr lang="fr-FR" b="1" dirty="0" err="1"/>
              <a:t>KPIs</a:t>
            </a:r>
            <a:r>
              <a:rPr lang="fr-FR" b="1" dirty="0"/>
              <a:t>:</a:t>
            </a:r>
          </a:p>
          <a:p>
            <a:r>
              <a:rPr lang="fr-FR" dirty="0"/>
              <a:t>Service </a:t>
            </a:r>
            <a:r>
              <a:rPr lang="fr-FR" dirty="0" err="1"/>
              <a:t>level</a:t>
            </a:r>
            <a:endParaRPr lang="fr-FR" dirty="0"/>
          </a:p>
          <a:p>
            <a:r>
              <a:rPr lang="fr-FR" dirty="0"/>
              <a:t>Inventory </a:t>
            </a:r>
            <a:r>
              <a:rPr lang="fr-FR" dirty="0" err="1"/>
              <a:t>coverage</a:t>
            </a:r>
            <a:endParaRPr lang="fr-FR" dirty="0"/>
          </a:p>
          <a:p>
            <a:r>
              <a:rPr lang="fr-FR" dirty="0"/>
              <a:t>Inventory turnover</a:t>
            </a:r>
          </a:p>
          <a:p>
            <a:r>
              <a:rPr lang="fr-FR" dirty="0" err="1"/>
              <a:t>Forecast</a:t>
            </a:r>
            <a:r>
              <a:rPr lang="fr-FR" dirty="0"/>
              <a:t> </a:t>
            </a:r>
            <a:r>
              <a:rPr lang="fr-FR" dirty="0" err="1"/>
              <a:t>accuracy</a:t>
            </a:r>
            <a:endParaRPr lang="fr-FR" dirty="0"/>
          </a:p>
          <a:p>
            <a:r>
              <a:rPr lang="fr-FR" dirty="0" err="1"/>
              <a:t>Logistics</a:t>
            </a:r>
            <a:r>
              <a:rPr lang="fr-FR" dirty="0"/>
              <a:t> </a:t>
            </a:r>
            <a:r>
              <a:rPr lang="fr-FR" dirty="0" err="1"/>
              <a:t>costs</a:t>
            </a:r>
            <a:endParaRPr lang="fr-FR" dirty="0"/>
          </a:p>
          <a:p>
            <a:r>
              <a:rPr lang="fr-FR" dirty="0"/>
              <a:t>Customer satisfaction</a:t>
            </a:r>
          </a:p>
          <a:p>
            <a:r>
              <a:rPr lang="fr-FR" dirty="0"/>
              <a:t>Lead time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DD42049-EBE2-1F4C-8E36-4DFA022235BA}"/>
              </a:ext>
            </a:extLst>
          </p:cNvPr>
          <p:cNvSpPr txBox="1">
            <a:spLocks/>
          </p:cNvSpPr>
          <p:nvPr/>
        </p:nvSpPr>
        <p:spPr>
          <a:xfrm>
            <a:off x="6494586" y="1317812"/>
            <a:ext cx="5169876" cy="1788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Arial Black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dirty="0" err="1"/>
              <a:t>Supply</a:t>
            </a:r>
            <a:r>
              <a:rPr lang="fr-FR" b="1" dirty="0"/>
              <a:t> </a:t>
            </a:r>
            <a:r>
              <a:rPr lang="fr-FR" b="1" dirty="0" err="1"/>
              <a:t>chain</a:t>
            </a:r>
            <a:r>
              <a:rPr lang="fr-FR" b="1" dirty="0"/>
              <a:t> </a:t>
            </a:r>
            <a:r>
              <a:rPr lang="fr-FR" b="1" dirty="0" err="1"/>
              <a:t>Strategy</a:t>
            </a:r>
            <a:r>
              <a:rPr lang="fr-FR" b="1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i="1" dirty="0"/>
              <a:t>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i="1" dirty="0"/>
              <a:t>Trade-</a:t>
            </a:r>
            <a:r>
              <a:rPr lang="fr-FR" i="1" dirty="0" err="1"/>
              <a:t>offs</a:t>
            </a:r>
            <a:r>
              <a:rPr lang="fr-FR" i="1" dirty="0"/>
              <a:t> :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33D6F818-D936-C442-BBAB-33D35492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061" y="2734652"/>
            <a:ext cx="3438769" cy="34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113F-ABE8-A349-BE10-83AB22A8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Supply</a:t>
            </a:r>
            <a:r>
              <a:rPr lang="fr-FR" dirty="0"/>
              <a:t> </a:t>
            </a:r>
            <a:r>
              <a:rPr lang="fr-FR" dirty="0" err="1"/>
              <a:t>chain</a:t>
            </a:r>
            <a:r>
              <a:rPr lang="fr-FR" dirty="0"/>
              <a:t> 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490090-C353-E749-B75F-2D605A9F9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7812"/>
            <a:ext cx="4777154" cy="1416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b="1" dirty="0" err="1"/>
              <a:t>Decision</a:t>
            </a:r>
            <a:r>
              <a:rPr lang="fr-FR" b="1" dirty="0"/>
              <a:t> </a:t>
            </a:r>
            <a:r>
              <a:rPr lang="fr-FR" b="1" dirty="0" err="1"/>
              <a:t>levels</a:t>
            </a:r>
            <a:r>
              <a:rPr lang="fr-FR" b="1" dirty="0"/>
              <a:t> and horizons: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79D1-8A6E-9E4A-A26E-7B163BD6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Zensimu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531314-DC9D-6E4F-AF82-5FAF2A40DE05}"/>
              </a:ext>
            </a:extLst>
          </p:cNvPr>
          <p:cNvSpPr txBox="1"/>
          <p:nvPr/>
        </p:nvSpPr>
        <p:spPr>
          <a:xfrm>
            <a:off x="6453553" y="1921753"/>
            <a:ext cx="5621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Decide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the type of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/services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Follow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-up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trends and innovations,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SC Design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(new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Supplier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criterias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730ED9-0289-B440-824E-CF61E74C57FD}"/>
              </a:ext>
            </a:extLst>
          </p:cNvPr>
          <p:cNvSpPr txBox="1"/>
          <p:nvPr/>
        </p:nvSpPr>
        <p:spPr>
          <a:xfrm>
            <a:off x="6453552" y="3261872"/>
            <a:ext cx="5621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manufacturing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transport..),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Outsourcing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Performance and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IT Tools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training and best practices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0AFCF52-50A9-C549-AD54-02A886E7C88C}"/>
              </a:ext>
            </a:extLst>
          </p:cNvPr>
          <p:cNvSpPr txBox="1"/>
          <p:nvPr/>
        </p:nvSpPr>
        <p:spPr>
          <a:xfrm>
            <a:off x="6453553" y="4601992"/>
            <a:ext cx="5621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planning,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planning,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Inventory control, Shipping,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receiving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transport,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control,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CC9AA54-116D-3549-B2B6-D18537B1DB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5016"/>
            <a:ext cx="6904371" cy="4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445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e Beergame Ap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 Exemple" id="{68D80389-67B6-1F43-BDA1-6FE1EDEC9172}" vid="{82B098AB-8493-E84E-9FD0-F44EE613EE2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16178</TotalTime>
  <Words>1852</Words>
  <Application>Microsoft Office PowerPoint</Application>
  <PresentationFormat>Widescreen</PresentationFormat>
  <Paragraphs>341</Paragraphs>
  <Slides>40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Arial Bold</vt:lpstr>
      <vt:lpstr>Arial Regular</vt:lpstr>
      <vt:lpstr>Wingdings</vt:lpstr>
      <vt:lpstr>Thème Office</vt:lpstr>
      <vt:lpstr>Supply Chain collaboration Game training</vt:lpstr>
      <vt:lpstr>Plan</vt:lpstr>
      <vt:lpstr>Supply chain basics</vt:lpstr>
      <vt:lpstr>Supply chain basics</vt:lpstr>
      <vt:lpstr>Supply chain basics</vt:lpstr>
      <vt:lpstr>Supply chain basics</vt:lpstr>
      <vt:lpstr>Supply chain basics</vt:lpstr>
      <vt:lpstr>Supply chain basics</vt:lpstr>
      <vt:lpstr>Supply chain basics</vt:lpstr>
      <vt:lpstr>Beer Game introduction</vt:lpstr>
      <vt:lpstr>Game Description</vt:lpstr>
      <vt:lpstr>Game Description</vt:lpstr>
      <vt:lpstr>Game Description</vt:lpstr>
      <vt:lpstr>Objectives</vt:lpstr>
      <vt:lpstr>PowerPoint-presentasjon</vt:lpstr>
      <vt:lpstr>Let’s play! Round 1</vt:lpstr>
      <vt:lpstr>Round 1 Debriefing</vt:lpstr>
      <vt:lpstr>Global Results</vt:lpstr>
      <vt:lpstr>Global Results</vt:lpstr>
      <vt:lpstr>The Bullwhip effect</vt:lpstr>
      <vt:lpstr>The Bullwhip effect</vt:lpstr>
      <vt:lpstr>The Bullwhip effect</vt:lpstr>
      <vt:lpstr>The Bullwhip effect</vt:lpstr>
      <vt:lpstr>The Bullwhip effect: Discussion</vt:lpstr>
      <vt:lpstr>The Bullwhip effect: Discussion</vt:lpstr>
      <vt:lpstr>The Bullwhip effect</vt:lpstr>
      <vt:lpstr>The Bullwhip effect: Discussion</vt:lpstr>
      <vt:lpstr>The Bullwhip effect: Discussion</vt:lpstr>
      <vt:lpstr>Let’s play! Round 2</vt:lpstr>
      <vt:lpstr>Round 2 Description</vt:lpstr>
      <vt:lpstr>Round 2 Debriefing</vt:lpstr>
      <vt:lpstr>Examples of collaboration</vt:lpstr>
      <vt:lpstr>General debriefing: Improving supply chains</vt:lpstr>
      <vt:lpstr>Improving supply chains</vt:lpstr>
      <vt:lpstr>Improving supply chains</vt:lpstr>
      <vt:lpstr>Improving supply chains</vt:lpstr>
      <vt:lpstr>Improving supply chains</vt:lpstr>
      <vt:lpstr>Improving supply chains</vt:lpstr>
      <vt:lpstr>Improving supply chains</vt:lpstr>
      <vt:lpstr>Merci /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Bård Inge Austigard Pettersen</cp:lastModifiedBy>
  <cp:revision>119</cp:revision>
  <dcterms:created xsi:type="dcterms:W3CDTF">2020-04-26T13:09:49Z</dcterms:created>
  <dcterms:modified xsi:type="dcterms:W3CDTF">2025-11-07T11:28:29Z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e59125d-3421-490c-8c49-713131ff88a1_Enabled">
    <vt:lpwstr>true</vt:lpwstr>
  </property>
  <property fmtid="{D5CDD505-2E9C-101B-9397-08002B2CF9AE}" pid="3" name="MSIP_Label_ee59125d-3421-490c-8c49-713131ff88a1_SetDate">
    <vt:lpwstr>2025-11-07T11:28:29Z</vt:lpwstr>
  </property>
  <property fmtid="{D5CDD505-2E9C-101B-9397-08002B2CF9AE}" pid="4" name="MSIP_Label_ee59125d-3421-490c-8c49-713131ff88a1_Method">
    <vt:lpwstr>Standard</vt:lpwstr>
  </property>
  <property fmtid="{D5CDD505-2E9C-101B-9397-08002B2CF9AE}" pid="5" name="MSIP_Label_ee59125d-3421-490c-8c49-713131ff88a1_Name">
    <vt:lpwstr>Yellow</vt:lpwstr>
  </property>
  <property fmtid="{D5CDD505-2E9C-101B-9397-08002B2CF9AE}" pid="6" name="MSIP_Label_ee59125d-3421-490c-8c49-713131ff88a1_SiteId">
    <vt:lpwstr>938c1eb0-9d08-484b-92b9-53f583bd08fb</vt:lpwstr>
  </property>
  <property fmtid="{D5CDD505-2E9C-101B-9397-08002B2CF9AE}" pid="7" name="MSIP_Label_ee59125d-3421-490c-8c49-713131ff88a1_ActionId">
    <vt:lpwstr>24e0452c-0de3-4e12-8302-7221217236f8</vt:lpwstr>
  </property>
  <property fmtid="{D5CDD505-2E9C-101B-9397-08002B2CF9AE}" pid="8" name="MSIP_Label_ee59125d-3421-490c-8c49-713131ff88a1_ContentBits">
    <vt:lpwstr>0</vt:lpwstr>
  </property>
  <property fmtid="{D5CDD505-2E9C-101B-9397-08002B2CF9AE}" pid="9" name="MSIP_Label_ee59125d-3421-490c-8c49-713131ff88a1_Tag">
    <vt:lpwstr>10, 3, 0, 1</vt:lpwstr>
  </property>
</Properties>
</file>